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5" r:id="rId2"/>
    <p:sldId id="256" r:id="rId3"/>
    <p:sldId id="266" r:id="rId4"/>
    <p:sldId id="257" r:id="rId5"/>
    <p:sldId id="259" r:id="rId6"/>
    <p:sldId id="260" r:id="rId7"/>
    <p:sldId id="271" r:id="rId8"/>
    <p:sldId id="272" r:id="rId9"/>
    <p:sldId id="273" r:id="rId10"/>
    <p:sldId id="267" r:id="rId11"/>
    <p:sldId id="274" r:id="rId12"/>
    <p:sldId id="275" r:id="rId13"/>
    <p:sldId id="276" r:id="rId14"/>
    <p:sldId id="277" r:id="rId15"/>
    <p:sldId id="27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CE0E1-9569-4ED0-B5E4-08246729D09D}" type="datetimeFigureOut">
              <a:rPr lang="zh-CN" altLang="en-US" smtClean="0"/>
              <a:t>2021/2/14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6B203-9B6E-44F6-A201-EA7417BE2EBB}" type="slidenum">
              <a:rPr lang="zh-CN" altLang="en-US" smtClean="0"/>
              <a:t>‹#›</a:t>
            </a:fld>
            <a:endParaRPr lang="zh-CN" altLang="en-US"/>
          </a:p>
        </p:txBody>
      </p:sp>
    </p:spTree>
    <p:extLst>
      <p:ext uri="{BB962C8B-B14F-4D97-AF65-F5344CB8AC3E}">
        <p14:creationId xmlns:p14="http://schemas.microsoft.com/office/powerpoint/2010/main" val="1527356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F36B203-9B6E-44F6-A201-EA7417BE2EBB}" type="slidenum">
              <a:rPr lang="zh-CN" altLang="en-US" smtClean="0"/>
              <a:t>2</a:t>
            </a:fld>
            <a:endParaRPr lang="zh-CN" altLang="en-US"/>
          </a:p>
        </p:txBody>
      </p:sp>
    </p:spTree>
    <p:extLst>
      <p:ext uri="{BB962C8B-B14F-4D97-AF65-F5344CB8AC3E}">
        <p14:creationId xmlns:p14="http://schemas.microsoft.com/office/powerpoint/2010/main" val="317317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F36B203-9B6E-44F6-A201-EA7417BE2EBB}" type="slidenum">
              <a:rPr lang="zh-CN" altLang="en-US" smtClean="0"/>
              <a:t>3</a:t>
            </a:fld>
            <a:endParaRPr lang="zh-CN" altLang="en-US"/>
          </a:p>
        </p:txBody>
      </p:sp>
    </p:spTree>
    <p:extLst>
      <p:ext uri="{BB962C8B-B14F-4D97-AF65-F5344CB8AC3E}">
        <p14:creationId xmlns:p14="http://schemas.microsoft.com/office/powerpoint/2010/main" val="172988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F36B203-9B6E-44F6-A201-EA7417BE2EBB}" type="slidenum">
              <a:rPr lang="zh-CN" altLang="en-US" smtClean="0"/>
              <a:t>6</a:t>
            </a:fld>
            <a:endParaRPr lang="zh-CN" altLang="en-US"/>
          </a:p>
        </p:txBody>
      </p:sp>
    </p:spTree>
    <p:extLst>
      <p:ext uri="{BB962C8B-B14F-4D97-AF65-F5344CB8AC3E}">
        <p14:creationId xmlns:p14="http://schemas.microsoft.com/office/powerpoint/2010/main" val="28346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F36B203-9B6E-44F6-A201-EA7417BE2EBB}" type="slidenum">
              <a:rPr lang="zh-CN" altLang="en-US" smtClean="0"/>
              <a:t>7</a:t>
            </a:fld>
            <a:endParaRPr lang="zh-CN" altLang="en-US"/>
          </a:p>
        </p:txBody>
      </p:sp>
    </p:spTree>
    <p:extLst>
      <p:ext uri="{BB962C8B-B14F-4D97-AF65-F5344CB8AC3E}">
        <p14:creationId xmlns:p14="http://schemas.microsoft.com/office/powerpoint/2010/main" val="63716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F36B203-9B6E-44F6-A201-EA7417BE2EBB}" type="slidenum">
              <a:rPr lang="zh-CN" altLang="en-US" smtClean="0"/>
              <a:t>8</a:t>
            </a:fld>
            <a:endParaRPr lang="zh-CN" altLang="en-US"/>
          </a:p>
        </p:txBody>
      </p:sp>
    </p:spTree>
    <p:extLst>
      <p:ext uri="{BB962C8B-B14F-4D97-AF65-F5344CB8AC3E}">
        <p14:creationId xmlns:p14="http://schemas.microsoft.com/office/powerpoint/2010/main" val="3686503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229800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263719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2797058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73041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67336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216225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5880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73021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296679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1977273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706CD97A-AE4D-4891-B7BE-2685EA5CCD92}" type="datetimeFigureOut">
              <a:rPr lang="zh-CN" altLang="en-US" smtClean="0"/>
              <a:t>2021/2/14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341349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CD97A-AE4D-4891-B7BE-2685EA5CCD92}" type="datetimeFigureOut">
              <a:rPr lang="zh-CN" altLang="en-US" smtClean="0"/>
              <a:t>2021/2/14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7D60E-D960-467A-86CF-E48BBB1AA34D}" type="slidenum">
              <a:rPr lang="zh-CN" altLang="en-US" smtClean="0"/>
              <a:t>‹#›</a:t>
            </a:fld>
            <a:endParaRPr lang="zh-CN" altLang="en-US"/>
          </a:p>
        </p:txBody>
      </p:sp>
    </p:spTree>
    <p:extLst>
      <p:ext uri="{BB962C8B-B14F-4D97-AF65-F5344CB8AC3E}">
        <p14:creationId xmlns:p14="http://schemas.microsoft.com/office/powerpoint/2010/main" val="4246910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0" Type="http://schemas.openxmlformats.org/officeDocument/2006/relationships/image" Target="../media/image11.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1.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hyperlink" Target="../../Rat%20network%20design%20and%20tuning/CPG_dynamic/Phase%20duration.fi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140680"/>
            <a:ext cx="3615862"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a:t>
            </a:r>
            <a:r>
              <a:rPr lang="en-US" altLang="zh-CN" sz="2000" dirty="0" smtClean="0">
                <a:latin typeface="Segoe UI Semibold" panose="020B0702040204020203" pitchFamily="34" charset="0"/>
                <a:cs typeface="Segoe UI Semibold" panose="020B0702040204020203" pitchFamily="34" charset="0"/>
              </a:rPr>
              <a:t>two-layer </a:t>
            </a:r>
            <a:r>
              <a:rPr lang="en-US" altLang="zh-CN" sz="2000" dirty="0" smtClean="0">
                <a:latin typeface="Segoe UI Semibold" panose="020B0702040204020203" pitchFamily="34" charset="0"/>
                <a:cs typeface="Segoe UI Semibold" panose="020B0702040204020203" pitchFamily="34" charset="0"/>
              </a:rPr>
              <a:t>CPG</a:t>
            </a:r>
            <a:endParaRPr lang="zh-CN" altLang="en-US" sz="2000" dirty="0" smtClean="0">
              <a:latin typeface="Segoe UI Semibold" panose="020B0702040204020203" pitchFamily="34" charset="0"/>
              <a:cs typeface="Segoe UI Semibold" panose="020B0702040204020203" pitchFamily="34" charset="0"/>
            </a:endParaRPr>
          </a:p>
        </p:txBody>
      </p:sp>
      <p:grpSp>
        <p:nvGrpSpPr>
          <p:cNvPr id="3" name="Group 2"/>
          <p:cNvGrpSpPr/>
          <p:nvPr/>
        </p:nvGrpSpPr>
        <p:grpSpPr>
          <a:xfrm>
            <a:off x="349382" y="1461673"/>
            <a:ext cx="3339125" cy="3704359"/>
            <a:chOff x="6719275" y="3153641"/>
            <a:chExt cx="3339125" cy="3704359"/>
          </a:xfrm>
        </p:grpSpPr>
        <p:pic>
          <p:nvPicPr>
            <p:cNvPr id="4" name="Picture 3"/>
            <p:cNvPicPr>
              <a:picLocks noChangeAspect="1"/>
            </p:cNvPicPr>
            <p:nvPr/>
          </p:nvPicPr>
          <p:blipFill rotWithShape="1">
            <a:blip r:embed="rId2"/>
            <a:srcRect b="4764"/>
            <a:stretch/>
          </p:blipFill>
          <p:spPr>
            <a:xfrm>
              <a:off x="6719275" y="3204927"/>
              <a:ext cx="3339125" cy="3653073"/>
            </a:xfrm>
            <a:prstGeom prst="rect">
              <a:avLst/>
            </a:prstGeom>
          </p:spPr>
        </p:pic>
        <p:cxnSp>
          <p:nvCxnSpPr>
            <p:cNvPr id="5" name="Straight Arrow Connector 4"/>
            <p:cNvCxnSpPr/>
            <p:nvPr/>
          </p:nvCxnSpPr>
          <p:spPr>
            <a:xfrm flipH="1">
              <a:off x="7623195" y="3430640"/>
              <a:ext cx="526415" cy="3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588059" y="3430640"/>
              <a:ext cx="530450" cy="3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651848" y="5287224"/>
              <a:ext cx="497762" cy="3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591739" y="5287224"/>
              <a:ext cx="526770" cy="3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8233185" y="3153641"/>
                  <a:ext cx="311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8233185" y="3153641"/>
                  <a:ext cx="311304" cy="276999"/>
                </a:xfrm>
                <a:prstGeom prst="rect">
                  <a:avLst/>
                </a:prstGeom>
                <a:blipFill>
                  <a:blip r:embed="rId6"/>
                  <a:stretch>
                    <a:fillRect l="-17647" r="-392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33185" y="5148724"/>
                  <a:ext cx="316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8233185" y="5148724"/>
                  <a:ext cx="316625" cy="276999"/>
                </a:xfrm>
                <a:prstGeom prst="rect">
                  <a:avLst/>
                </a:prstGeom>
                <a:blipFill>
                  <a:blip r:embed="rId7"/>
                  <a:stretch>
                    <a:fillRect l="-17308" r="-38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987619" y="4754464"/>
                  <a:ext cx="294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6987619" y="4754464"/>
                  <a:ext cx="294696" cy="276999"/>
                </a:xfrm>
                <a:prstGeom prst="rect">
                  <a:avLst/>
                </a:prstGeom>
                <a:blipFill>
                  <a:blip r:embed="rId8"/>
                  <a:stretch>
                    <a:fillRect l="-1875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466760" y="4754464"/>
                  <a:ext cx="294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9466760" y="4754464"/>
                  <a:ext cx="294696" cy="276999"/>
                </a:xfrm>
                <a:prstGeom prst="rect">
                  <a:avLst/>
                </a:prstGeom>
                <a:blipFill>
                  <a:blip r:embed="rId9"/>
                  <a:stretch>
                    <a:fillRect l="-1632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41489" y="3816649"/>
                  <a:ext cx="346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𝑤</m:t>
                            </m:r>
                          </m:sub>
                        </m:sSub>
                      </m:oMath>
                    </m:oMathPara>
                  </a14:m>
                  <a:endParaRPr lang="zh-CN"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8241489" y="3816649"/>
                  <a:ext cx="346570" cy="276999"/>
                </a:xfrm>
                <a:prstGeom prst="rect">
                  <a:avLst/>
                </a:prstGeom>
                <a:blipFill>
                  <a:blip r:embed="rId10"/>
                  <a:stretch>
                    <a:fillRect l="-14035" r="-1754" b="-11111"/>
                  </a:stretch>
                </a:blipFill>
              </p:spPr>
              <p:txBody>
                <a:bodyPr/>
                <a:lstStyle/>
                <a:p>
                  <a:r>
                    <a:rPr lang="zh-CN" altLang="en-US">
                      <a:noFill/>
                    </a:rPr>
                    <a:t> </a:t>
                  </a:r>
                </a:p>
              </p:txBody>
            </p:sp>
          </mc:Fallback>
        </mc:AlternateContent>
      </p:grpSp>
      <p:sp>
        <p:nvSpPr>
          <p:cNvPr id="14" name="TextBox 13"/>
          <p:cNvSpPr txBox="1"/>
          <p:nvPr/>
        </p:nvSpPr>
        <p:spPr>
          <a:xfrm>
            <a:off x="4223672" y="1631335"/>
            <a:ext cx="7531644" cy="3416320"/>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reason we analyze the two-layer CPG is to quantify how different signal inputs will change the performance of output results.</a:t>
            </a:r>
          </a:p>
          <a:p>
            <a:pPr>
              <a:lnSpc>
                <a:spcPct val="150000"/>
              </a:lnSpc>
            </a:pPr>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There is study about the phase-plane and frequency control of the half- center CPG (Daun et. al 2016; Ausborn et. al 2017), also Spardy did a dynamical systems analysis of the rhythm generator.</a:t>
            </a:r>
          </a:p>
          <a:p>
            <a:pPr>
              <a:lnSpc>
                <a:spcPct val="150000"/>
              </a:lnSpc>
            </a:pPr>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But none of these studies can meet our demand.</a:t>
            </a:r>
          </a:p>
        </p:txBody>
      </p:sp>
    </p:spTree>
    <p:extLst>
      <p:ext uri="{BB962C8B-B14F-4D97-AF65-F5344CB8AC3E}">
        <p14:creationId xmlns:p14="http://schemas.microsoft.com/office/powerpoint/2010/main" val="3765690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3:</a:t>
            </a:r>
            <a:endParaRPr lang="zh-CN" altLang="en-US" dirty="0">
              <a:latin typeface="Segoe UI Historic" panose="020B0502040204020203" pitchFamily="34" charset="0"/>
              <a:cs typeface="Segoe UI Historic" panose="020B0502040204020203" pitchFamily="34" charset="0"/>
            </a:endParaRPr>
          </a:p>
        </p:txBody>
      </p:sp>
      <p:grpSp>
        <p:nvGrpSpPr>
          <p:cNvPr id="17" name="Group 16"/>
          <p:cNvGrpSpPr/>
          <p:nvPr/>
        </p:nvGrpSpPr>
        <p:grpSpPr>
          <a:xfrm>
            <a:off x="347947" y="1834352"/>
            <a:ext cx="11435164" cy="3285612"/>
            <a:chOff x="347947" y="909878"/>
            <a:chExt cx="11435164" cy="3285612"/>
          </a:xfrm>
        </p:grpSpPr>
        <p:grpSp>
          <p:nvGrpSpPr>
            <p:cNvPr id="20" name="Group 19"/>
            <p:cNvGrpSpPr/>
            <p:nvPr/>
          </p:nvGrpSpPr>
          <p:grpSpPr>
            <a:xfrm>
              <a:off x="347947" y="1217655"/>
              <a:ext cx="11435164" cy="2977835"/>
              <a:chOff x="303665" y="1584586"/>
              <a:chExt cx="11435164" cy="2977835"/>
            </a:xfrm>
          </p:grpSpPr>
          <p:grpSp>
            <p:nvGrpSpPr>
              <p:cNvPr id="23" name="Group 22"/>
              <p:cNvGrpSpPr/>
              <p:nvPr/>
            </p:nvGrpSpPr>
            <p:grpSpPr>
              <a:xfrm>
                <a:off x="303665" y="1617355"/>
                <a:ext cx="3943687" cy="2936539"/>
                <a:chOff x="276232" y="2118516"/>
                <a:chExt cx="4073784" cy="310879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26" y="2118516"/>
                  <a:ext cx="3628590" cy="2791987"/>
                </a:xfrm>
                <a:prstGeom prst="rect">
                  <a:avLst/>
                </a:prstGeom>
              </p:spPr>
            </p:pic>
            <p:sp>
              <p:nvSpPr>
                <p:cNvPr id="28" name="Rectangle 27"/>
                <p:cNvSpPr/>
                <p:nvPr/>
              </p:nvSpPr>
              <p:spPr>
                <a:xfrm>
                  <a:off x="1364513" y="4901475"/>
                  <a:ext cx="1651248" cy="325831"/>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29" name="Rectangle 28"/>
                <p:cNvSpPr/>
                <p:nvPr/>
              </p:nvSpPr>
              <p:spPr>
                <a:xfrm>
                  <a:off x="276232" y="2777371"/>
                  <a:ext cx="400110" cy="13747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829" y="1612297"/>
                <a:ext cx="3600000" cy="270282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829" y="1584586"/>
                <a:ext cx="3600000" cy="2702824"/>
              </a:xfrm>
              <a:prstGeom prst="rect">
                <a:avLst/>
              </a:prstGeom>
            </p:spPr>
          </p:pic>
          <p:sp>
            <p:nvSpPr>
              <p:cNvPr id="26" name="Rectangle 25"/>
              <p:cNvSpPr/>
              <p:nvPr/>
            </p:nvSpPr>
            <p:spPr>
              <a:xfrm>
                <a:off x="5221989" y="4254644"/>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sp>
          <p:nvSpPr>
            <p:cNvPr id="21" name="Rectangle 20"/>
            <p:cNvSpPr/>
            <p:nvPr/>
          </p:nvSpPr>
          <p:spPr>
            <a:xfrm>
              <a:off x="1183315" y="940571"/>
              <a:ext cx="2316596"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Relative frequency difference</a:t>
              </a:r>
              <a:endParaRPr lang="zh-CN" altLang="en-US" sz="1400" dirty="0">
                <a:latin typeface="Times New Roman" panose="02020603050405020304" pitchFamily="18" charset="0"/>
                <a:cs typeface="Times New Roman" panose="02020603050405020304" pitchFamily="18" charset="0"/>
              </a:endParaRPr>
            </a:p>
          </p:txBody>
        </p:sp>
        <p:sp>
          <p:nvSpPr>
            <p:cNvPr id="22" name="Rectangle 21"/>
            <p:cNvSpPr/>
            <p:nvPr/>
          </p:nvSpPr>
          <p:spPr>
            <a:xfrm>
              <a:off x="7612567" y="909878"/>
              <a:ext cx="96853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Phase shift</a:t>
              </a: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30" name="Rectangle 29"/>
              <p:cNvSpPr/>
              <p:nvPr/>
            </p:nvSpPr>
            <p:spPr>
              <a:xfrm>
                <a:off x="618997" y="736298"/>
                <a:ext cx="11164114" cy="923330"/>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we determined an output frequency (</a:t>
                </a:r>
                <a14:m>
                  <m:oMath xmlns:m="http://schemas.openxmlformats.org/officeDocument/2006/math">
                    <m:sSub>
                      <m:sSubPr>
                        <m:ctrlPr>
                          <a:rPr lang="en-US" altLang="zh-CN"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is constant) how strong connections between RG and PF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C&gt;0.1</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and signal into the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RG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influence the phase delay.  [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D2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4;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Gw = 0.1]</a:t>
                </a:r>
                <a:endParaRPr lang="zh-CN" altLang="en-US" dirty="0">
                  <a:latin typeface="Segoe UI Historic" panose="020B0502040204020203" pitchFamily="34" charset="0"/>
                  <a:cs typeface="Segoe UI Historic" panose="020B0502040204020203" pitchFamily="34" charset="0"/>
                </a:endParaRPr>
              </a:p>
            </p:txBody>
          </p:sp>
        </mc:Choice>
        <mc:Fallback>
          <p:sp>
            <p:nvSpPr>
              <p:cNvPr id="30" name="Rectangle 29"/>
              <p:cNvSpPr>
                <a:spLocks noRot="1" noChangeAspect="1" noMove="1" noResize="1" noEditPoints="1" noAdjustHandles="1" noChangeArrowheads="1" noChangeShapeType="1" noTextEdit="1"/>
              </p:cNvSpPr>
              <p:nvPr/>
            </p:nvSpPr>
            <p:spPr>
              <a:xfrm>
                <a:off x="618997" y="736298"/>
                <a:ext cx="11164114" cy="923330"/>
              </a:xfrm>
              <a:prstGeom prst="rect">
                <a:avLst/>
              </a:prstGeom>
              <a:blipFill>
                <a:blip r:embed="rId5"/>
                <a:stretch>
                  <a:fillRect l="-492" b="-4636"/>
                </a:stretch>
              </a:blipFill>
            </p:spPr>
            <p:txBody>
              <a:bodyPr/>
              <a:lstStyle/>
              <a:p>
                <a:r>
                  <a:rPr lang="zh-CN" altLang="en-US">
                    <a:noFill/>
                  </a:rPr>
                  <a:t> </a:t>
                </a:r>
              </a:p>
            </p:txBody>
          </p:sp>
        </mc:Fallback>
      </mc:AlternateContent>
      <p:sp>
        <p:nvSpPr>
          <p:cNvPr id="31" name="Rectangle 30"/>
          <p:cNvSpPr/>
          <p:nvPr/>
        </p:nvSpPr>
        <p:spPr>
          <a:xfrm>
            <a:off x="995125" y="5294688"/>
            <a:ext cx="10140806" cy="923330"/>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Strong connection always lock the phase, but when connection at appropriate range. Strong signal to the RG will increase the phase delay.</a:t>
            </a:r>
          </a:p>
        </p:txBody>
      </p:sp>
    </p:spTree>
    <p:extLst>
      <p:ext uri="{BB962C8B-B14F-4D97-AF65-F5344CB8AC3E}">
        <p14:creationId xmlns:p14="http://schemas.microsoft.com/office/powerpoint/2010/main" val="582404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1354" y="894250"/>
            <a:ext cx="5334000" cy="4693321"/>
            <a:chOff x="281354" y="894250"/>
            <a:chExt cx="5334000" cy="469332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1063196"/>
              <a:ext cx="5334000" cy="4524375"/>
            </a:xfrm>
            <a:prstGeom prst="rect">
              <a:avLst/>
            </a:prstGeom>
          </p:spPr>
        </p:pic>
        <p:sp>
          <p:nvSpPr>
            <p:cNvPr id="7" name="Rectangle 6"/>
            <p:cNvSpPr/>
            <p:nvPr/>
          </p:nvSpPr>
          <p:spPr>
            <a:xfrm>
              <a:off x="281354" y="894250"/>
              <a:ext cx="5334000" cy="6883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9" name="Rectangle 8"/>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2:</a:t>
            </a:r>
            <a:endParaRPr lang="zh-CN" altLang="en-US" dirty="0">
              <a:latin typeface="Segoe UI Historic" panose="020B0502040204020203" pitchFamily="34" charset="0"/>
              <a:cs typeface="Segoe UI Historic" panose="020B0502040204020203" pitchFamily="34" charset="0"/>
            </a:endParaRPr>
          </a:p>
        </p:txBody>
      </p:sp>
      <p:sp>
        <p:nvSpPr>
          <p:cNvPr id="10" name="Rectangle 9"/>
          <p:cNvSpPr/>
          <p:nvPr/>
        </p:nvSpPr>
        <p:spPr>
          <a:xfrm>
            <a:off x="4171090" y="472897"/>
            <a:ext cx="3504595"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Phase delay Vs Phase Ratio</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Rectangle 10"/>
          <p:cNvSpPr/>
          <p:nvPr/>
        </p:nvSpPr>
        <p:spPr>
          <a:xfrm>
            <a:off x="1978572" y="976718"/>
            <a:ext cx="1810913"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Animate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Rectangle 11"/>
          <p:cNvSpPr/>
          <p:nvPr/>
        </p:nvSpPr>
        <p:spPr>
          <a:xfrm>
            <a:off x="8057290" y="976718"/>
            <a:ext cx="1810913" cy="456215"/>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Final result</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995" y="1484549"/>
            <a:ext cx="5575501" cy="4186000"/>
          </a:xfrm>
          <a:prstGeom prst="rect">
            <a:avLst/>
          </a:prstGeom>
        </p:spPr>
      </p:pic>
      <p:sp>
        <p:nvSpPr>
          <p:cNvPr id="13" name="Rectangle 12"/>
          <p:cNvSpPr/>
          <p:nvPr/>
        </p:nvSpPr>
        <p:spPr>
          <a:xfrm>
            <a:off x="2598889" y="6004914"/>
            <a:ext cx="6933279"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Large C value bend the phase delay/frequency curve towards 0.</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738235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4:</a:t>
            </a:r>
            <a:endParaRPr lang="zh-CN" altLang="en-US" dirty="0">
              <a:latin typeface="Segoe UI Historic" panose="020B0502040204020203" pitchFamily="34" charset="0"/>
              <a:cs typeface="Segoe UI Historic" panose="020B0502040204020203" pitchFamily="34" charset="0"/>
            </a:endParaRPr>
          </a:p>
        </p:txBody>
      </p:sp>
      <p:grpSp>
        <p:nvGrpSpPr>
          <p:cNvPr id="17" name="Group 16"/>
          <p:cNvGrpSpPr/>
          <p:nvPr/>
        </p:nvGrpSpPr>
        <p:grpSpPr>
          <a:xfrm>
            <a:off x="347948" y="1659628"/>
            <a:ext cx="11435163" cy="3285612"/>
            <a:chOff x="347947" y="909878"/>
            <a:chExt cx="11435163" cy="3285612"/>
          </a:xfrm>
        </p:grpSpPr>
        <p:grpSp>
          <p:nvGrpSpPr>
            <p:cNvPr id="20" name="Group 19"/>
            <p:cNvGrpSpPr/>
            <p:nvPr/>
          </p:nvGrpSpPr>
          <p:grpSpPr>
            <a:xfrm>
              <a:off x="347947" y="1217655"/>
              <a:ext cx="11435163" cy="2977835"/>
              <a:chOff x="303665" y="1584586"/>
              <a:chExt cx="11435163" cy="2977835"/>
            </a:xfrm>
          </p:grpSpPr>
          <p:grpSp>
            <p:nvGrpSpPr>
              <p:cNvPr id="23" name="Group 22"/>
              <p:cNvGrpSpPr/>
              <p:nvPr/>
            </p:nvGrpSpPr>
            <p:grpSpPr>
              <a:xfrm>
                <a:off x="303665" y="1617355"/>
                <a:ext cx="3943687" cy="2945066"/>
                <a:chOff x="276232" y="2118516"/>
                <a:chExt cx="4073784" cy="3117817"/>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26" y="2118516"/>
                  <a:ext cx="3628590" cy="2791986"/>
                </a:xfrm>
                <a:prstGeom prst="rect">
                  <a:avLst/>
                </a:prstGeom>
              </p:spPr>
            </p:pic>
            <p:sp>
              <p:nvSpPr>
                <p:cNvPr id="28" name="Rectangle 27"/>
                <p:cNvSpPr/>
                <p:nvPr/>
              </p:nvSpPr>
              <p:spPr>
                <a:xfrm>
                  <a:off x="1373595" y="4910502"/>
                  <a:ext cx="1651248" cy="325831"/>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29" name="Rectangle 28"/>
                <p:cNvSpPr/>
                <p:nvPr/>
              </p:nvSpPr>
              <p:spPr>
                <a:xfrm>
                  <a:off x="276232" y="2777371"/>
                  <a:ext cx="400110" cy="13747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829" y="1612297"/>
                <a:ext cx="3599999" cy="270282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829" y="1584586"/>
                <a:ext cx="3599999" cy="2702824"/>
              </a:xfrm>
              <a:prstGeom prst="rect">
                <a:avLst/>
              </a:prstGeom>
            </p:spPr>
          </p:pic>
          <p:sp>
            <p:nvSpPr>
              <p:cNvPr id="26" name="Rectangle 25"/>
              <p:cNvSpPr/>
              <p:nvPr/>
            </p:nvSpPr>
            <p:spPr>
              <a:xfrm>
                <a:off x="5221989" y="4246117"/>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sp>
          <p:nvSpPr>
            <p:cNvPr id="21" name="Rectangle 20"/>
            <p:cNvSpPr/>
            <p:nvPr/>
          </p:nvSpPr>
          <p:spPr>
            <a:xfrm>
              <a:off x="1183315" y="940571"/>
              <a:ext cx="2316596"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Relative frequency difference</a:t>
              </a:r>
              <a:endParaRPr lang="zh-CN" altLang="en-US" sz="1400" dirty="0">
                <a:latin typeface="Times New Roman" panose="02020603050405020304" pitchFamily="18" charset="0"/>
                <a:cs typeface="Times New Roman" panose="02020603050405020304" pitchFamily="18" charset="0"/>
              </a:endParaRPr>
            </a:p>
          </p:txBody>
        </p:sp>
        <p:sp>
          <p:nvSpPr>
            <p:cNvPr id="22" name="Rectangle 21"/>
            <p:cNvSpPr/>
            <p:nvPr/>
          </p:nvSpPr>
          <p:spPr>
            <a:xfrm>
              <a:off x="7612567" y="909878"/>
              <a:ext cx="96853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Phase shift</a:t>
              </a: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4" name="Rectangle 13"/>
              <p:cNvSpPr/>
              <p:nvPr/>
            </p:nvSpPr>
            <p:spPr>
              <a:xfrm>
                <a:off x="618997" y="736298"/>
                <a:ext cx="11164114" cy="923330"/>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we determined an output frequency (</a:t>
                </a:r>
                <a14:m>
                  <m:oMath xmlns:m="http://schemas.openxmlformats.org/officeDocument/2006/math">
                    <m:sSub>
                      <m:sSubPr>
                        <m:ctrlPr>
                          <a:rPr lang="en-US" altLang="zh-CN"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is constant) how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weak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connections between RG and PF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C&lt;0.2)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and signal into the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RG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influence the phase delay.  [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D2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4;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Gw = 0.1]</a:t>
                </a:r>
                <a:endParaRPr lang="zh-CN" altLang="en-US" dirty="0">
                  <a:latin typeface="Segoe UI Historic" panose="020B0502040204020203" pitchFamily="34" charset="0"/>
                  <a:cs typeface="Segoe UI Historic" panose="020B0502040204020203" pitchFamily="34" charset="0"/>
                </a:endParaRPr>
              </a:p>
            </p:txBody>
          </p:sp>
        </mc:Choice>
        <mc:Fallback>
          <p:sp>
            <p:nvSpPr>
              <p:cNvPr id="14" name="Rectangle 13"/>
              <p:cNvSpPr>
                <a:spLocks noRot="1" noChangeAspect="1" noMove="1" noResize="1" noEditPoints="1" noAdjustHandles="1" noChangeArrowheads="1" noChangeShapeType="1" noTextEdit="1"/>
              </p:cNvSpPr>
              <p:nvPr/>
            </p:nvSpPr>
            <p:spPr>
              <a:xfrm>
                <a:off x="618997" y="736298"/>
                <a:ext cx="11164114" cy="923330"/>
              </a:xfrm>
              <a:prstGeom prst="rect">
                <a:avLst/>
              </a:prstGeom>
              <a:blipFill>
                <a:blip r:embed="rId5"/>
                <a:stretch>
                  <a:fillRect l="-492" b="-4636"/>
                </a:stretch>
              </a:blipFill>
            </p:spPr>
            <p:txBody>
              <a:bodyPr/>
              <a:lstStyle/>
              <a:p>
                <a:r>
                  <a:rPr lang="zh-CN" altLang="en-US">
                    <a:noFill/>
                  </a:rPr>
                  <a:t> </a:t>
                </a:r>
              </a:p>
            </p:txBody>
          </p:sp>
        </mc:Fallback>
      </mc:AlternateContent>
      <p:sp>
        <p:nvSpPr>
          <p:cNvPr id="15" name="Rectangle 14"/>
          <p:cNvSpPr/>
          <p:nvPr/>
        </p:nvSpPr>
        <p:spPr>
          <a:xfrm>
            <a:off x="735280" y="5151167"/>
            <a:ext cx="5050529" cy="1338828"/>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connection between RG and PF is weak, high inputs to RG will cause larger phase delay (opposite to situation 2).</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8849" y="4725651"/>
            <a:ext cx="3117600" cy="2080575"/>
          </a:xfrm>
          <a:prstGeom prst="rect">
            <a:avLst/>
          </a:prstGeom>
        </p:spPr>
      </p:pic>
      <p:cxnSp>
        <p:nvCxnSpPr>
          <p:cNvPr id="5" name="Straight Arrow Connector 4"/>
          <p:cNvCxnSpPr/>
          <p:nvPr/>
        </p:nvCxnSpPr>
        <p:spPr>
          <a:xfrm flipH="1" flipV="1">
            <a:off x="6177057" y="3291106"/>
            <a:ext cx="1531604" cy="14917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6748318" y="3521934"/>
            <a:ext cx="893193" cy="400110"/>
          </a:xfrm>
          <a:prstGeom prst="rect">
            <a:avLst/>
          </a:prstGeom>
          <a:noFill/>
        </p:spPr>
        <p:txBody>
          <a:bodyPr wrap="none" rtlCol="0">
            <a:spAutoFit/>
          </a:bodyPr>
          <a:lstStyle/>
          <a:p>
            <a:r>
              <a:rPr lang="en-US" altLang="zh-CN" sz="1000" dirty="0" smtClean="0">
                <a:latin typeface="Segoe UI Semibold" panose="020B0702040204020203" pitchFamily="34" charset="0"/>
                <a:cs typeface="Segoe UI Semibold" panose="020B0702040204020203" pitchFamily="34" charset="0"/>
              </a:rPr>
              <a:t>PD = 0.05%</a:t>
            </a:r>
          </a:p>
          <a:p>
            <a:r>
              <a:rPr lang="en-US" altLang="zh-CN" sz="1000" dirty="0" smtClean="0">
                <a:latin typeface="Segoe UI Semibold" panose="020B0702040204020203" pitchFamily="34" charset="0"/>
                <a:cs typeface="Segoe UI Semibold" panose="020B0702040204020203" pitchFamily="34" charset="0"/>
              </a:rPr>
              <a:t>PS = 15.14%</a:t>
            </a:r>
            <a:endParaRPr lang="zh-CN" altLang="en-US" sz="1000" dirty="0">
              <a:latin typeface="Segoe UI Semibold" panose="020B0702040204020203" pitchFamily="34" charset="0"/>
              <a:cs typeface="Segoe UI Semibold" panose="020B0702040204020203" pitchFamily="34" charset="0"/>
            </a:endParaRPr>
          </a:p>
        </p:txBody>
      </p:sp>
      <mc:AlternateContent xmlns:mc="http://schemas.openxmlformats.org/markup-compatibility/2006">
        <mc:Choice xmlns:a14="http://schemas.microsoft.com/office/drawing/2010/main" Requires="a14">
          <p:sp>
            <p:nvSpPr>
              <p:cNvPr id="31" name="Rectangle 30"/>
              <p:cNvSpPr/>
              <p:nvPr/>
            </p:nvSpPr>
            <p:spPr>
              <a:xfrm>
                <a:off x="6212715" y="3891262"/>
                <a:ext cx="847348" cy="523220"/>
              </a:xfrm>
              <a:prstGeom prst="rect">
                <a:avLst/>
              </a:prstGeom>
            </p:spPr>
            <p:txBody>
              <a:bodyPr wrap="none">
                <a:spAutoFit/>
              </a:bodyPr>
              <a:lstStyle/>
              <a:p>
                <a14:m>
                  <m:oMath xmlns:m="http://schemas.openxmlformats.org/officeDocument/2006/math">
                    <m:sSub>
                      <m:sSubPr>
                        <m:ctrlP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zh-CN" altLang="en-US" dirty="0" smtClean="0"/>
                  <a:t> </a:t>
                </a:r>
                <a:r>
                  <a:rPr lang="en-US" altLang="zh-CN" sz="1000" dirty="0" smtClean="0"/>
                  <a:t>= 2.019</a:t>
                </a:r>
              </a:p>
              <a:p>
                <a14:m>
                  <m:oMath xmlns:m="http://schemas.openxmlformats.org/officeDocument/2006/math">
                    <m:sSub>
                      <m:sSubPr>
                        <m:ctrlPr>
                          <a:rPr lang="en-US" altLang="zh-CN" sz="10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zh-CN" altLang="en-US" sz="1000" dirty="0" smtClean="0"/>
                  <a:t> </a:t>
                </a:r>
                <a:r>
                  <a:rPr lang="en-US" altLang="zh-CN" sz="1000" dirty="0" smtClean="0"/>
                  <a:t>= </a:t>
                </a:r>
                <a:r>
                  <a:rPr lang="en-US" altLang="zh-CN" sz="1000" dirty="0" smtClean="0"/>
                  <a:t>2.018</a:t>
                </a:r>
                <a:endParaRPr lang="zh-CN" altLang="en-US" sz="1000" dirty="0"/>
              </a:p>
            </p:txBody>
          </p:sp>
        </mc:Choice>
        <mc:Fallback>
          <p:sp>
            <p:nvSpPr>
              <p:cNvPr id="31" name="Rectangle 30"/>
              <p:cNvSpPr>
                <a:spLocks noRot="1" noChangeAspect="1" noMove="1" noResize="1" noEditPoints="1" noAdjustHandles="1" noChangeArrowheads="1" noChangeShapeType="1" noTextEdit="1"/>
              </p:cNvSpPr>
              <p:nvPr/>
            </p:nvSpPr>
            <p:spPr>
              <a:xfrm>
                <a:off x="6212715" y="3891262"/>
                <a:ext cx="847348" cy="523220"/>
              </a:xfrm>
              <a:prstGeom prst="rect">
                <a:avLst/>
              </a:prstGeom>
              <a:blipFill>
                <a:blip r:embed="rId7"/>
                <a:stretch>
                  <a:fillRect b="-6977"/>
                </a:stretch>
              </a:blipFill>
            </p:spPr>
            <p:txBody>
              <a:bodyPr/>
              <a:lstStyle/>
              <a:p>
                <a:r>
                  <a:rPr lang="zh-CN" altLang="en-US">
                    <a:noFill/>
                  </a:rPr>
                  <a:t> </a:t>
                </a:r>
              </a:p>
            </p:txBody>
          </p:sp>
        </mc:Fallback>
      </mc:AlternateContent>
      <p:cxnSp>
        <p:nvCxnSpPr>
          <p:cNvPr id="8" name="Straight Arrow Connector 7"/>
          <p:cNvCxnSpPr/>
          <p:nvPr/>
        </p:nvCxnSpPr>
        <p:spPr>
          <a:xfrm>
            <a:off x="7060063" y="3991708"/>
            <a:ext cx="263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055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55" y="1063196"/>
            <a:ext cx="5334000" cy="4524375"/>
          </a:xfrm>
          <a:prstGeom prst="rect">
            <a:avLst/>
          </a:prstGeom>
        </p:spPr>
      </p:pic>
      <p:sp>
        <p:nvSpPr>
          <p:cNvPr id="7" name="Rectangle 6"/>
          <p:cNvSpPr/>
          <p:nvPr/>
        </p:nvSpPr>
        <p:spPr>
          <a:xfrm>
            <a:off x="281354" y="894250"/>
            <a:ext cx="5334000" cy="6883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Rectangle 8"/>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4:</a:t>
            </a:r>
            <a:endParaRPr lang="zh-CN" altLang="en-US" dirty="0">
              <a:latin typeface="Segoe UI Historic" panose="020B0502040204020203" pitchFamily="34" charset="0"/>
              <a:cs typeface="Segoe UI Historic" panose="020B0502040204020203" pitchFamily="34" charset="0"/>
            </a:endParaRPr>
          </a:p>
        </p:txBody>
      </p:sp>
      <p:sp>
        <p:nvSpPr>
          <p:cNvPr id="10" name="Rectangle 9"/>
          <p:cNvSpPr/>
          <p:nvPr/>
        </p:nvSpPr>
        <p:spPr>
          <a:xfrm>
            <a:off x="4171090" y="472897"/>
            <a:ext cx="3504595"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Phase delay Vs Phase Ratio</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Rectangle 10"/>
          <p:cNvSpPr/>
          <p:nvPr/>
        </p:nvSpPr>
        <p:spPr>
          <a:xfrm>
            <a:off x="1978572" y="976718"/>
            <a:ext cx="1810913"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Animate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Rectangle 11"/>
          <p:cNvSpPr/>
          <p:nvPr/>
        </p:nvSpPr>
        <p:spPr>
          <a:xfrm>
            <a:off x="8057290" y="976718"/>
            <a:ext cx="1810913" cy="456215"/>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Final result</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995" y="1432933"/>
            <a:ext cx="5575501" cy="4186000"/>
          </a:xfrm>
          <a:prstGeom prst="rect">
            <a:avLst/>
          </a:prstGeom>
        </p:spPr>
      </p:pic>
      <p:sp>
        <p:nvSpPr>
          <p:cNvPr id="13" name="Rectangle 12"/>
          <p:cNvSpPr/>
          <p:nvPr/>
        </p:nvSpPr>
        <p:spPr>
          <a:xfrm>
            <a:off x="1898436" y="5984660"/>
            <a:ext cx="8049902"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medium C value (around 0.1) have better convergence for this situation.</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067433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5:</a:t>
            </a:r>
            <a:endParaRPr lang="zh-CN" altLang="en-US" dirty="0">
              <a:latin typeface="Segoe UI Historic" panose="020B0502040204020203" pitchFamily="34" charset="0"/>
              <a:cs typeface="Segoe UI Historic" panose="020B0502040204020203" pitchFamily="34" charset="0"/>
            </a:endParaRPr>
          </a:p>
        </p:txBody>
      </p:sp>
      <p:sp>
        <p:nvSpPr>
          <p:cNvPr id="14" name="Rectangle 13"/>
          <p:cNvSpPr/>
          <p:nvPr/>
        </p:nvSpPr>
        <p:spPr>
          <a:xfrm>
            <a:off x="289661" y="559375"/>
            <a:ext cx="11781797"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we have set connections between RG and PF, how signal into PF and RG will influence the phase delay. </a:t>
            </a:r>
            <a:endParaRPr lang="zh-CN" altLang="en-US" dirty="0">
              <a:latin typeface="Segoe UI Historic" panose="020B0502040204020203" pitchFamily="34" charset="0"/>
              <a:cs typeface="Segoe UI Historic" panose="020B0502040204020203" pitchFamily="34" charset="0"/>
            </a:endParaRPr>
          </a:p>
        </p:txBody>
      </p:sp>
      <p:grpSp>
        <p:nvGrpSpPr>
          <p:cNvPr id="10" name="Group 9"/>
          <p:cNvGrpSpPr/>
          <p:nvPr/>
        </p:nvGrpSpPr>
        <p:grpSpPr>
          <a:xfrm>
            <a:off x="597767" y="1273599"/>
            <a:ext cx="11186080" cy="2702824"/>
            <a:chOff x="291424" y="1836551"/>
            <a:chExt cx="11186080" cy="270282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24" y="1836551"/>
              <a:ext cx="3600000" cy="27028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217" y="1836551"/>
              <a:ext cx="3600000" cy="27028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7504" y="1836551"/>
              <a:ext cx="3600000" cy="2702824"/>
            </a:xfrm>
            <a:prstGeom prst="rect">
              <a:avLst/>
            </a:prstGeom>
          </p:spPr>
        </p:pic>
      </p:grpSp>
      <p:grpSp>
        <p:nvGrpSpPr>
          <p:cNvPr id="16" name="Group 15"/>
          <p:cNvGrpSpPr/>
          <p:nvPr/>
        </p:nvGrpSpPr>
        <p:grpSpPr>
          <a:xfrm>
            <a:off x="496123" y="3976423"/>
            <a:ext cx="11206574" cy="2702824"/>
            <a:chOff x="496123" y="3976423"/>
            <a:chExt cx="11206574" cy="2702824"/>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697" y="3976423"/>
              <a:ext cx="3600000" cy="270282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9410" y="3976423"/>
              <a:ext cx="3600000" cy="270282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123" y="3976423"/>
              <a:ext cx="3600000" cy="2702824"/>
            </a:xfrm>
            <a:prstGeom prst="rect">
              <a:avLst/>
            </a:prstGeom>
          </p:spPr>
        </p:pic>
      </p:grpSp>
      <p:sp>
        <p:nvSpPr>
          <p:cNvPr id="32" name="Rectangle 31"/>
          <p:cNvSpPr/>
          <p:nvPr/>
        </p:nvSpPr>
        <p:spPr>
          <a:xfrm>
            <a:off x="45192" y="4990723"/>
            <a:ext cx="400110" cy="674224"/>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D1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33" name="Rectangle 32"/>
          <p:cNvSpPr/>
          <p:nvPr/>
        </p:nvSpPr>
        <p:spPr>
          <a:xfrm>
            <a:off x="5481106" y="6627756"/>
            <a:ext cx="766557"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D2 </a:t>
            </a:r>
            <a:r>
              <a:rPr lang="en-US" altLang="zh-CN" sz="1400" i="1" dirty="0" smtClean="0">
                <a:latin typeface="Times New Roman" panose="02020603050405020304" pitchFamily="18" charset="0"/>
                <a:cs typeface="Times New Roman" panose="02020603050405020304" pitchFamily="18" charset="0"/>
              </a:rPr>
              <a:t>(nA</a:t>
            </a:r>
            <a:r>
              <a:rPr lang="en-US" altLang="zh-CN" sz="1400" i="1" dirty="0" smtClean="0">
                <a:latin typeface="Times New Roman" panose="02020603050405020304" pitchFamily="18" charset="0"/>
                <a:cs typeface="Times New Roman" panose="02020603050405020304" pitchFamily="18" charset="0"/>
              </a:rPr>
              <a:t>)</a:t>
            </a:r>
            <a:endParaRPr lang="zh-CN" altLang="en-US" sz="1400" i="1" dirty="0"/>
          </a:p>
        </p:txBody>
      </p:sp>
      <p:sp>
        <p:nvSpPr>
          <p:cNvPr id="38" name="Rectangle 37"/>
          <p:cNvSpPr/>
          <p:nvPr/>
        </p:nvSpPr>
        <p:spPr>
          <a:xfrm>
            <a:off x="1928073" y="985737"/>
            <a:ext cx="736099"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1</a:t>
            </a:r>
            <a:endParaRPr lang="zh-CN" altLang="en-US" dirty="0"/>
          </a:p>
        </p:txBody>
      </p:sp>
      <p:sp>
        <p:nvSpPr>
          <p:cNvPr id="39" name="Rectangle 38"/>
          <p:cNvSpPr/>
          <p:nvPr/>
        </p:nvSpPr>
        <p:spPr>
          <a:xfrm>
            <a:off x="5643996" y="974228"/>
            <a:ext cx="910827"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0.1</a:t>
            </a:r>
            <a:endParaRPr lang="zh-CN" altLang="en-US" dirty="0"/>
          </a:p>
        </p:txBody>
      </p:sp>
      <p:sp>
        <p:nvSpPr>
          <p:cNvPr id="40" name="Rectangle 39"/>
          <p:cNvSpPr/>
          <p:nvPr/>
        </p:nvSpPr>
        <p:spPr>
          <a:xfrm>
            <a:off x="9534647" y="985737"/>
            <a:ext cx="1035861"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0.01</a:t>
            </a:r>
            <a:endParaRPr lang="zh-CN" altLang="en-US" dirty="0"/>
          </a:p>
        </p:txBody>
      </p:sp>
    </p:spTree>
    <p:extLst>
      <p:ext uri="{BB962C8B-B14F-4D97-AF65-F5344CB8AC3E}">
        <p14:creationId xmlns:p14="http://schemas.microsoft.com/office/powerpoint/2010/main" val="1635214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168276" y="1431428"/>
            <a:ext cx="12023724" cy="3858019"/>
            <a:chOff x="116051" y="974228"/>
            <a:chExt cx="12023724" cy="385801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51" y="1859141"/>
              <a:ext cx="3960000" cy="29731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913" y="1859141"/>
              <a:ext cx="3960000" cy="29731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9775" y="1859140"/>
              <a:ext cx="3960000" cy="2973107"/>
            </a:xfrm>
            <a:prstGeom prst="rect">
              <a:avLst/>
            </a:prstGeom>
          </p:spPr>
        </p:pic>
        <p:sp>
          <p:nvSpPr>
            <p:cNvPr id="7" name="Rectangle 6"/>
            <p:cNvSpPr/>
            <p:nvPr/>
          </p:nvSpPr>
          <p:spPr>
            <a:xfrm>
              <a:off x="1928073" y="985737"/>
              <a:ext cx="736099"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1</a:t>
              </a:r>
              <a:endParaRPr lang="zh-CN" altLang="en-US" dirty="0"/>
            </a:p>
          </p:txBody>
        </p:sp>
        <p:sp>
          <p:nvSpPr>
            <p:cNvPr id="8" name="Rectangle 7"/>
            <p:cNvSpPr/>
            <p:nvPr/>
          </p:nvSpPr>
          <p:spPr>
            <a:xfrm>
              <a:off x="5643996" y="974228"/>
              <a:ext cx="910827"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0.1</a:t>
              </a:r>
              <a:endParaRPr lang="zh-CN" altLang="en-US" dirty="0"/>
            </a:p>
          </p:txBody>
        </p:sp>
        <p:sp>
          <p:nvSpPr>
            <p:cNvPr id="9" name="Rectangle 8"/>
            <p:cNvSpPr/>
            <p:nvPr/>
          </p:nvSpPr>
          <p:spPr>
            <a:xfrm>
              <a:off x="9534647" y="985737"/>
              <a:ext cx="1035861"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 = 0.01</a:t>
              </a:r>
              <a:endParaRPr lang="zh-CN" altLang="en-US" dirty="0"/>
            </a:p>
          </p:txBody>
        </p:sp>
      </p:grpSp>
      <p:sp>
        <p:nvSpPr>
          <p:cNvPr id="10" name="Rectangle 9"/>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5:</a:t>
            </a:r>
            <a:endParaRPr lang="zh-CN" altLang="en-US" dirty="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293014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014" y="140680"/>
            <a:ext cx="4078104"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rhythm generator</a:t>
            </a:r>
            <a:endParaRPr lang="zh-CN" altLang="en-US" sz="2000" dirty="0" smtClean="0">
              <a:latin typeface="Segoe UI Semibold" panose="020B0702040204020203" pitchFamily="34" charset="0"/>
              <a:cs typeface="Segoe UI Semibold" panose="020B0702040204020203" pitchFamily="34" charset="0"/>
            </a:endParaRPr>
          </a:p>
        </p:txBody>
      </p:sp>
      <p:sp>
        <p:nvSpPr>
          <p:cNvPr id="6" name="TextBox 5"/>
          <p:cNvSpPr txBox="1"/>
          <p:nvPr/>
        </p:nvSpPr>
        <p:spPr>
          <a:xfrm>
            <a:off x="639400" y="739508"/>
            <a:ext cx="10585938" cy="923330"/>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 our last couple meetings we showed how signal and conductance control the oscillation period of the rhythm generator. But the surf plot did not show much information. </a:t>
            </a:r>
            <a:endParaRPr lang="zh-CN" altLang="en-US" dirty="0">
              <a:latin typeface="Segoe UI Historic" panose="020B0502040204020203" pitchFamily="34" charset="0"/>
              <a:cs typeface="Segoe UI Historic" panose="020B0502040204020203" pitchFamily="34" charset="0"/>
            </a:endParaRPr>
          </a:p>
        </p:txBody>
      </p:sp>
      <p:pic>
        <p:nvPicPr>
          <p:cNvPr id="12" name="Picture 1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97" y="2452557"/>
            <a:ext cx="4513485" cy="3388654"/>
          </a:xfrm>
          <a:prstGeom prst="rect">
            <a:avLst/>
          </a:prstGeom>
        </p:spPr>
      </p:pic>
      <p:grpSp>
        <p:nvGrpSpPr>
          <p:cNvPr id="15" name="Group 14"/>
          <p:cNvGrpSpPr/>
          <p:nvPr/>
        </p:nvGrpSpPr>
        <p:grpSpPr>
          <a:xfrm>
            <a:off x="5932369" y="1870483"/>
            <a:ext cx="5275385" cy="3970728"/>
            <a:chOff x="5595254" y="1906655"/>
            <a:chExt cx="6028178" cy="4548791"/>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5254" y="1906655"/>
              <a:ext cx="6028178" cy="4525864"/>
            </a:xfrm>
            <a:prstGeom prst="rect">
              <a:avLst/>
            </a:prstGeom>
          </p:spPr>
        </p:pic>
        <p:sp>
          <p:nvSpPr>
            <p:cNvPr id="13" name="Rectangle 12"/>
            <p:cNvSpPr/>
            <p:nvPr/>
          </p:nvSpPr>
          <p:spPr>
            <a:xfrm>
              <a:off x="5820237" y="3562369"/>
              <a:ext cx="400110" cy="12144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Frequency </a:t>
              </a:r>
              <a:r>
                <a:rPr lang="en-US" altLang="zh-CN" sz="1400" i="1" dirty="0" smtClean="0">
                  <a:latin typeface="Times New Roman" panose="02020603050405020304" pitchFamily="18" charset="0"/>
                  <a:cs typeface="Times New Roman" panose="02020603050405020304" pitchFamily="18" charset="0"/>
                </a:rPr>
                <a:t>(Hz)</a:t>
              </a:r>
              <a:endParaRPr lang="zh-CN" altLang="en-US" sz="1400" i="1" dirty="0"/>
            </a:p>
          </p:txBody>
        </p:sp>
        <p:sp>
          <p:nvSpPr>
            <p:cNvPr id="14" name="Rectangle 13"/>
            <p:cNvSpPr/>
            <p:nvPr/>
          </p:nvSpPr>
          <p:spPr>
            <a:xfrm>
              <a:off x="7810085" y="6147669"/>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cxnSp>
        <p:nvCxnSpPr>
          <p:cNvPr id="20" name="Straight Arrow Connector 19"/>
          <p:cNvCxnSpPr/>
          <p:nvPr/>
        </p:nvCxnSpPr>
        <p:spPr>
          <a:xfrm flipH="1">
            <a:off x="9082454" y="2107726"/>
            <a:ext cx="729761" cy="421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p:cNvSpPr txBox="1"/>
              <p:nvPr/>
            </p:nvSpPr>
            <p:spPr>
              <a:xfrm>
                <a:off x="9935308" y="1830727"/>
                <a:ext cx="3465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𝑤</m:t>
                          </m:r>
                        </m:sub>
                      </m:sSub>
                    </m:oMath>
                  </m:oMathPara>
                </a14:m>
                <a:endParaRPr lang="zh-CN" altLang="en-US" dirty="0"/>
              </a:p>
            </p:txBody>
          </p:sp>
        </mc:Choice>
        <mc:Fallback>
          <p:sp>
            <p:nvSpPr>
              <p:cNvPr id="22" name="TextBox 21"/>
              <p:cNvSpPr txBox="1">
                <a:spLocks noRot="1" noChangeAspect="1" noMove="1" noResize="1" noEditPoints="1" noAdjustHandles="1" noChangeArrowheads="1" noChangeShapeType="1" noTextEdit="1"/>
              </p:cNvSpPr>
              <p:nvPr/>
            </p:nvSpPr>
            <p:spPr>
              <a:xfrm>
                <a:off x="9935308" y="1830727"/>
                <a:ext cx="346570" cy="276999"/>
              </a:xfrm>
              <a:prstGeom prst="rect">
                <a:avLst/>
              </a:prstGeom>
              <a:blipFill>
                <a:blip r:embed="rId6"/>
                <a:stretch>
                  <a:fillRect l="-15789" b="-10870"/>
                </a:stretch>
              </a:blipFill>
            </p:spPr>
            <p:txBody>
              <a:bodyPr/>
              <a:lstStyle/>
              <a:p>
                <a:r>
                  <a:rPr lang="zh-CN" altLang="en-US">
                    <a:noFill/>
                  </a:rPr>
                  <a:t> </a:t>
                </a:r>
              </a:p>
            </p:txBody>
          </p:sp>
        </mc:Fallback>
      </mc:AlternateContent>
      <p:cxnSp>
        <p:nvCxnSpPr>
          <p:cNvPr id="24" name="Straight Connector 23"/>
          <p:cNvCxnSpPr/>
          <p:nvPr/>
        </p:nvCxnSpPr>
        <p:spPr>
          <a:xfrm flipV="1">
            <a:off x="6676288" y="3731883"/>
            <a:ext cx="4053256" cy="439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2595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014" y="140680"/>
            <a:ext cx="4078104"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rhythm generator</a:t>
            </a:r>
            <a:endParaRPr lang="zh-CN" altLang="en-US" sz="2000" dirty="0" smtClean="0">
              <a:latin typeface="Segoe UI Semibold" panose="020B0702040204020203" pitchFamily="34" charset="0"/>
              <a:cs typeface="Segoe UI Semibold" panose="020B0702040204020203" pitchFamily="34" charset="0"/>
            </a:endParaRPr>
          </a:p>
        </p:txBody>
      </p:sp>
      <p:grpSp>
        <p:nvGrpSpPr>
          <p:cNvPr id="15" name="Group 14"/>
          <p:cNvGrpSpPr/>
          <p:nvPr/>
        </p:nvGrpSpPr>
        <p:grpSpPr>
          <a:xfrm>
            <a:off x="3634152" y="786339"/>
            <a:ext cx="5275385" cy="3970728"/>
            <a:chOff x="5595254" y="1906655"/>
            <a:chExt cx="6028178" cy="454879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254" y="1906655"/>
              <a:ext cx="6028178" cy="4525864"/>
            </a:xfrm>
            <a:prstGeom prst="rect">
              <a:avLst/>
            </a:prstGeom>
          </p:spPr>
        </p:pic>
        <p:sp>
          <p:nvSpPr>
            <p:cNvPr id="13" name="Rectangle 12"/>
            <p:cNvSpPr/>
            <p:nvPr/>
          </p:nvSpPr>
          <p:spPr>
            <a:xfrm>
              <a:off x="5820237" y="3562369"/>
              <a:ext cx="400110" cy="12144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Frequency </a:t>
              </a:r>
              <a:r>
                <a:rPr lang="en-US" altLang="zh-CN" sz="1400" i="1" dirty="0" smtClean="0">
                  <a:latin typeface="Times New Roman" panose="02020603050405020304" pitchFamily="18" charset="0"/>
                  <a:cs typeface="Times New Roman" panose="02020603050405020304" pitchFamily="18" charset="0"/>
                </a:rPr>
                <a:t>(Hz)</a:t>
              </a:r>
              <a:endParaRPr lang="zh-CN" altLang="en-US" sz="1400" i="1" dirty="0"/>
            </a:p>
          </p:txBody>
        </p:sp>
        <p:sp>
          <p:nvSpPr>
            <p:cNvPr id="14" name="Rectangle 13"/>
            <p:cNvSpPr/>
            <p:nvPr/>
          </p:nvSpPr>
          <p:spPr>
            <a:xfrm>
              <a:off x="7810085" y="6147669"/>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77" y="4785070"/>
            <a:ext cx="3600000" cy="1801883"/>
          </a:xfrm>
          <a:prstGeom prst="rect">
            <a:avLst/>
          </a:prstGeom>
        </p:spPr>
      </p:pic>
      <p:cxnSp>
        <p:nvCxnSpPr>
          <p:cNvPr id="10" name="Straight Arrow Connector 9"/>
          <p:cNvCxnSpPr/>
          <p:nvPr/>
        </p:nvCxnSpPr>
        <p:spPr>
          <a:xfrm flipV="1">
            <a:off x="3724857" y="4298592"/>
            <a:ext cx="589822" cy="53976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2" y="1860754"/>
            <a:ext cx="3600000" cy="1801883"/>
          </a:xfrm>
          <a:prstGeom prst="rect">
            <a:avLst/>
          </a:prstGeom>
        </p:spPr>
      </p:pic>
      <p:cxnSp>
        <p:nvCxnSpPr>
          <p:cNvPr id="18" name="Straight Arrow Connector 17"/>
          <p:cNvCxnSpPr/>
          <p:nvPr/>
        </p:nvCxnSpPr>
        <p:spPr>
          <a:xfrm flipV="1">
            <a:off x="3634152" y="3106476"/>
            <a:ext cx="609821" cy="296147"/>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5943600" y="3291748"/>
            <a:ext cx="0" cy="10068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H="1">
            <a:off x="4289118" y="3291748"/>
            <a:ext cx="165448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8" name="Group 27"/>
          <p:cNvGrpSpPr/>
          <p:nvPr/>
        </p:nvGrpSpPr>
        <p:grpSpPr>
          <a:xfrm>
            <a:off x="6441563" y="4757067"/>
            <a:ext cx="3600000" cy="1801883"/>
            <a:chOff x="6481847" y="4838360"/>
            <a:chExt cx="3600000" cy="1801883"/>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847" y="4838360"/>
              <a:ext cx="3600000" cy="1801883"/>
            </a:xfrm>
            <a:prstGeom prst="rect">
              <a:avLst/>
            </a:prstGeom>
          </p:spPr>
        </p:pic>
        <p:sp>
          <p:nvSpPr>
            <p:cNvPr id="27" name="Rectangle 26"/>
            <p:cNvSpPr/>
            <p:nvPr/>
          </p:nvSpPr>
          <p:spPr>
            <a:xfrm>
              <a:off x="7403123" y="4967654"/>
              <a:ext cx="975946" cy="14067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cxnSp>
        <p:nvCxnSpPr>
          <p:cNvPr id="30" name="Straight Arrow Connector 29"/>
          <p:cNvCxnSpPr/>
          <p:nvPr/>
        </p:nvCxnSpPr>
        <p:spPr>
          <a:xfrm flipH="1" flipV="1">
            <a:off x="6006390" y="3321885"/>
            <a:ext cx="1801180" cy="151647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292" y="0"/>
            <a:ext cx="3600000" cy="1801882"/>
          </a:xfrm>
          <a:prstGeom prst="rect">
            <a:avLst/>
          </a:prstGeom>
        </p:spPr>
      </p:pic>
      <p:cxnSp>
        <p:nvCxnSpPr>
          <p:cNvPr id="37" name="Straight Connector 36"/>
          <p:cNvCxnSpPr/>
          <p:nvPr/>
        </p:nvCxnSpPr>
        <p:spPr>
          <a:xfrm flipH="1" flipV="1">
            <a:off x="4289118" y="1808778"/>
            <a:ext cx="1256903" cy="106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p:cNvCxnSpPr/>
          <p:nvPr/>
        </p:nvCxnSpPr>
        <p:spPr>
          <a:xfrm flipV="1">
            <a:off x="5545254" y="847617"/>
            <a:ext cx="2596423" cy="954265"/>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p:cNvSpPr/>
          <p:nvPr/>
        </p:nvSpPr>
        <p:spPr>
          <a:xfrm>
            <a:off x="9372600" y="140680"/>
            <a:ext cx="967154" cy="13891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3" name="Straight Connector 52"/>
          <p:cNvCxnSpPr/>
          <p:nvPr/>
        </p:nvCxnSpPr>
        <p:spPr>
          <a:xfrm flipV="1">
            <a:off x="5537229" y="1819466"/>
            <a:ext cx="8792" cy="249671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6632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140680"/>
            <a:ext cx="3330335"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phase delay</a:t>
            </a:r>
            <a:endParaRPr lang="zh-CN" altLang="en-US" sz="2000" dirty="0" smtClean="0">
              <a:latin typeface="Segoe UI Semibold" panose="020B0702040204020203" pitchFamily="34" charset="0"/>
              <a:cs typeface="Segoe UI Semibold" panose="020B0702040204020203" pitchFamily="34" charset="0"/>
            </a:endParaRPr>
          </a:p>
        </p:txBody>
      </p:sp>
      <p:sp>
        <p:nvSpPr>
          <p:cNvPr id="4" name="TextBox 3"/>
          <p:cNvSpPr txBox="1"/>
          <p:nvPr/>
        </p:nvSpPr>
        <p:spPr>
          <a:xfrm>
            <a:off x="641172" y="832640"/>
            <a:ext cx="10585938" cy="456215"/>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When the pattern formation and rhythm generator frequency equals (or close), but the timing is not. </a:t>
            </a:r>
            <a:endParaRPr lang="zh-CN" altLang="en-US" dirty="0">
              <a:latin typeface="Segoe UI Historic" panose="020B0502040204020203" pitchFamily="34" charset="0"/>
              <a:cs typeface="Segoe UI Historic" panose="020B0502040204020203" pitchFamily="34" charset="0"/>
            </a:endParaRPr>
          </a:p>
        </p:txBody>
      </p:sp>
      <p:cxnSp>
        <p:nvCxnSpPr>
          <p:cNvPr id="30" name="Straight Arrow Connector 29"/>
          <p:cNvCxnSpPr/>
          <p:nvPr/>
        </p:nvCxnSpPr>
        <p:spPr>
          <a:xfrm flipH="1">
            <a:off x="6196842" y="3924300"/>
            <a:ext cx="515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222306" y="1416294"/>
            <a:ext cx="6901962" cy="4606122"/>
            <a:chOff x="4819653" y="1531524"/>
            <a:chExt cx="6901962" cy="460612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653" y="1531524"/>
              <a:ext cx="6901962" cy="4606122"/>
            </a:xfrm>
            <a:prstGeom prst="rect">
              <a:avLst/>
            </a:prstGeom>
          </p:spPr>
        </p:pic>
        <p:cxnSp>
          <p:nvCxnSpPr>
            <p:cNvPr id="8" name="Straight Connector 7"/>
            <p:cNvCxnSpPr/>
            <p:nvPr/>
          </p:nvCxnSpPr>
          <p:spPr>
            <a:xfrm flipH="1">
              <a:off x="6190687" y="1981200"/>
              <a:ext cx="16439" cy="19431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H="1">
              <a:off x="6839145" y="1974850"/>
              <a:ext cx="6155" cy="16056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H="1">
              <a:off x="6248404" y="3924300"/>
              <a:ext cx="3171" cy="17181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H="1">
              <a:off x="6894726" y="4076700"/>
              <a:ext cx="1374" cy="15657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p:nvPr/>
          </p:nvCxnSpPr>
          <p:spPr>
            <a:xfrm>
              <a:off x="6202997" y="1974850"/>
              <a:ext cx="63614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248404" y="4076700"/>
              <a:ext cx="65404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6193673" y="1783067"/>
                  <a:ext cx="654795" cy="1231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rPr>
                          <m:t>𝑓</m:t>
                        </m:r>
                        <m:r>
                          <a:rPr lang="en-US" altLang="zh-CN" sz="800" b="0" i="1" smtClean="0">
                            <a:latin typeface="Cambria Math" panose="02040503050406030204" pitchFamily="18" charset="0"/>
                          </a:rPr>
                          <m:t>=1.6813 </m:t>
                        </m:r>
                        <m:r>
                          <a:rPr lang="en-US" altLang="zh-CN" sz="800" b="0" i="1" smtClean="0">
                            <a:latin typeface="Cambria Math" panose="02040503050406030204" pitchFamily="18" charset="0"/>
                          </a:rPr>
                          <m:t>h𝑧</m:t>
                        </m:r>
                      </m:oMath>
                    </m:oMathPara>
                  </a14:m>
                  <a:endParaRPr lang="zh-CN" altLang="en-US" sz="800" dirty="0"/>
                </a:p>
              </p:txBody>
            </p:sp>
          </mc:Choice>
          <mc:Fallback>
            <p:sp>
              <p:nvSpPr>
                <p:cNvPr id="32" name="TextBox 31"/>
                <p:cNvSpPr txBox="1">
                  <a:spLocks noRot="1" noChangeAspect="1" noMove="1" noResize="1" noEditPoints="1" noAdjustHandles="1" noChangeArrowheads="1" noChangeShapeType="1" noTextEdit="1"/>
                </p:cNvSpPr>
                <p:nvPr/>
              </p:nvSpPr>
              <p:spPr>
                <a:xfrm>
                  <a:off x="6193673" y="1783067"/>
                  <a:ext cx="654795" cy="123111"/>
                </a:xfrm>
                <a:prstGeom prst="rect">
                  <a:avLst/>
                </a:prstGeom>
                <a:blipFill>
                  <a:blip r:embed="rId3"/>
                  <a:stretch>
                    <a:fillRect l="-4673" t="-5000" r="-3738"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6238385" y="3907775"/>
                  <a:ext cx="654795" cy="1231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rPr>
                          <m:t>𝑓</m:t>
                        </m:r>
                        <m:r>
                          <a:rPr lang="en-US" altLang="zh-CN" sz="800" b="0" i="1" smtClean="0">
                            <a:latin typeface="Cambria Math" panose="02040503050406030204" pitchFamily="18" charset="0"/>
                          </a:rPr>
                          <m:t>=1.6813 </m:t>
                        </m:r>
                        <m:r>
                          <a:rPr lang="en-US" altLang="zh-CN" sz="800" b="0" i="1" smtClean="0">
                            <a:latin typeface="Cambria Math" panose="02040503050406030204" pitchFamily="18" charset="0"/>
                          </a:rPr>
                          <m:t>h𝑧</m:t>
                        </m:r>
                      </m:oMath>
                    </m:oMathPara>
                  </a14:m>
                  <a:endParaRPr lang="zh-CN" altLang="en-US" sz="800" dirty="0"/>
                </a:p>
              </p:txBody>
            </p:sp>
          </mc:Choice>
          <mc:Fallback>
            <p:sp>
              <p:nvSpPr>
                <p:cNvPr id="34" name="TextBox 33"/>
                <p:cNvSpPr txBox="1">
                  <a:spLocks noRot="1" noChangeAspect="1" noMove="1" noResize="1" noEditPoints="1" noAdjustHandles="1" noChangeArrowheads="1" noChangeShapeType="1" noTextEdit="1"/>
                </p:cNvSpPr>
                <p:nvPr/>
              </p:nvSpPr>
              <p:spPr>
                <a:xfrm>
                  <a:off x="6238385" y="3907775"/>
                  <a:ext cx="654795" cy="123111"/>
                </a:xfrm>
                <a:prstGeom prst="rect">
                  <a:avLst/>
                </a:prstGeom>
                <a:blipFill>
                  <a:blip r:embed="rId4"/>
                  <a:stretch>
                    <a:fillRect l="-4630" r="-2778" b="-45000"/>
                  </a:stretch>
                </a:blipFill>
              </p:spPr>
              <p:txBody>
                <a:bodyPr/>
                <a:lstStyle/>
                <a:p>
                  <a:r>
                    <a:rPr lang="zh-CN" altLang="en-US">
                      <a:noFill/>
                    </a:rPr>
                    <a:t> </a:t>
                  </a:r>
                </a:p>
              </p:txBody>
            </p:sp>
          </mc:Fallback>
        </mc:AlternateContent>
        <p:grpSp>
          <p:nvGrpSpPr>
            <p:cNvPr id="40" name="Group 39"/>
            <p:cNvGrpSpPr/>
            <p:nvPr/>
          </p:nvGrpSpPr>
          <p:grpSpPr>
            <a:xfrm>
              <a:off x="5378408" y="3776970"/>
              <a:ext cx="754415" cy="253916"/>
              <a:chOff x="5378408" y="3776970"/>
              <a:chExt cx="754415" cy="253916"/>
            </a:xfrm>
          </p:grpSpPr>
          <p:cxnSp>
            <p:nvCxnSpPr>
              <p:cNvPr id="35" name="Straight Arrow Connector 34"/>
              <p:cNvCxnSpPr>
                <a:stCxn id="36" idx="3"/>
              </p:cNvCxnSpPr>
              <p:nvPr/>
            </p:nvCxnSpPr>
            <p:spPr>
              <a:xfrm>
                <a:off x="5909508" y="3903928"/>
                <a:ext cx="2233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378408" y="3776970"/>
                <a:ext cx="531100" cy="253916"/>
              </a:xfrm>
              <a:prstGeom prst="rect">
                <a:avLst/>
              </a:prstGeom>
              <a:noFill/>
            </p:spPr>
            <p:txBody>
              <a:bodyPr wrap="square" rtlCol="0">
                <a:spAutoFit/>
              </a:bodyPr>
              <a:lstStyle/>
              <a:p>
                <a:r>
                  <a:rPr lang="en-US" altLang="zh-CN" sz="1050" dirty="0" smtClean="0">
                    <a:latin typeface="Segoe UI Semibold" panose="020B0702040204020203" pitchFamily="34" charset="0"/>
                    <a:cs typeface="Segoe UI Semibold" panose="020B0702040204020203" pitchFamily="34" charset="0"/>
                  </a:rPr>
                  <a:t>10.3%</a:t>
                </a:r>
                <a:endParaRPr lang="zh-CN" altLang="en-US" sz="1050" dirty="0">
                  <a:latin typeface="Segoe UI Semibold" panose="020B0702040204020203" pitchFamily="34" charset="0"/>
                  <a:cs typeface="Segoe UI Semibold" panose="020B0702040204020203" pitchFamily="34" charset="0"/>
                </a:endParaRPr>
              </a:p>
            </p:txBody>
          </p:sp>
        </p:grpSp>
      </p:grpSp>
      <p:grpSp>
        <p:nvGrpSpPr>
          <p:cNvPr id="46" name="Group 45"/>
          <p:cNvGrpSpPr/>
          <p:nvPr/>
        </p:nvGrpSpPr>
        <p:grpSpPr>
          <a:xfrm>
            <a:off x="720647" y="1724025"/>
            <a:ext cx="4501659" cy="2457450"/>
            <a:chOff x="317994" y="1844622"/>
            <a:chExt cx="4501659" cy="2457450"/>
          </a:xfrm>
        </p:grpSpPr>
        <p:pic>
          <p:nvPicPr>
            <p:cNvPr id="1026" name="Picture 2" descr="捕获"/>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3" y="1844622"/>
              <a:ext cx="44704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p:nvPr/>
          </p:nvCxnSpPr>
          <p:spPr>
            <a:xfrm>
              <a:off x="778130" y="2388353"/>
              <a:ext cx="171440" cy="15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317994" y="2104846"/>
              <a:ext cx="582732" cy="253916"/>
            </a:xfrm>
            <a:prstGeom prst="rect">
              <a:avLst/>
            </a:prstGeom>
            <a:noFill/>
          </p:spPr>
          <p:txBody>
            <a:bodyPr wrap="square" rtlCol="0">
              <a:spAutoFit/>
            </a:bodyPr>
            <a:lstStyle/>
            <a:p>
              <a:r>
                <a:rPr lang="en-US" altLang="zh-CN" sz="1050" dirty="0" smtClean="0">
                  <a:latin typeface="Segoe UI Semibold" panose="020B0702040204020203" pitchFamily="34" charset="0"/>
                  <a:cs typeface="Segoe UI Semibold" panose="020B0702040204020203" pitchFamily="34" charset="0"/>
                </a:rPr>
                <a:t>6.25%</a:t>
              </a:r>
              <a:endParaRPr lang="zh-CN" altLang="en-US" sz="1050" dirty="0">
                <a:latin typeface="Segoe UI Semibold" panose="020B0702040204020203" pitchFamily="34" charset="0"/>
                <a:cs typeface="Segoe UI Semibold" panose="020B0702040204020203" pitchFamily="34" charset="0"/>
              </a:endParaRPr>
            </a:p>
          </p:txBody>
        </p:sp>
      </p:grpSp>
      <mc:AlternateContent xmlns:mc="http://schemas.openxmlformats.org/markup-compatibility/2006">
        <mc:Choice xmlns:a14="http://schemas.microsoft.com/office/drawing/2010/main" Requires="a14">
          <p:sp>
            <p:nvSpPr>
              <p:cNvPr id="50" name="TextBox 49"/>
              <p:cNvSpPr txBox="1"/>
              <p:nvPr/>
            </p:nvSpPr>
            <p:spPr>
              <a:xfrm>
                <a:off x="429940" y="4096044"/>
                <a:ext cx="4907976" cy="1245534"/>
              </a:xfrm>
              <a:prstGeom prst="rect">
                <a:avLst/>
              </a:prstGeom>
              <a:noFill/>
            </p:spPr>
            <p:txBody>
              <a:bodyPr wrap="square" rtlCol="0">
                <a:spAutoFit/>
              </a:bodyPr>
              <a:lstStyle/>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Frequency of RG                             </a:t>
                </a:r>
                <a14:m>
                  <m:oMath xmlns:m="http://schemas.openxmlformats.org/officeDocument/2006/math">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endPar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Frequency of PF                             </a:t>
                </a:r>
                <a14:m>
                  <m:oMath xmlns:m="http://schemas.openxmlformats.org/officeDocument/2006/math">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endParaRPr lang="en-US" altLang="zh-CN" sz="1600" dirty="0" smtClean="0">
                  <a:latin typeface="Segoe UI Historic" panose="020B0502040204020203" pitchFamily="34" charset="0"/>
                  <a:cs typeface="Segoe UI Historic" panose="020B0502040204020203" pitchFamily="34" charset="0"/>
                </a:endParaRPr>
              </a:p>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Relative frequency difference     </a:t>
                </a:r>
                <a14:m>
                  <m:oMath xmlns:m="http://schemas.openxmlformats.org/officeDocument/2006/math">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𝑅𝐷</m:t>
                    </m:r>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 </m:t>
                    </m:r>
                    <m:f>
                      <m:fPr>
                        <m:ctrlP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ctrlPr>
                      </m:fPr>
                      <m:num>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𝑅𝐺</m:t>
                            </m:r>
                          </m:sub>
                        </m:sSub>
                      </m:num>
                      <m:den>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den>
                    </m:f>
                  </m:oMath>
                </a14:m>
                <a:endPar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mc:Choice>
        <mc:Fallback>
          <p:sp>
            <p:nvSpPr>
              <p:cNvPr id="50" name="TextBox 49"/>
              <p:cNvSpPr txBox="1">
                <a:spLocks noRot="1" noChangeAspect="1" noMove="1" noResize="1" noEditPoints="1" noAdjustHandles="1" noChangeArrowheads="1" noChangeShapeType="1" noTextEdit="1"/>
              </p:cNvSpPr>
              <p:nvPr/>
            </p:nvSpPr>
            <p:spPr>
              <a:xfrm>
                <a:off x="429940" y="4096044"/>
                <a:ext cx="4907976" cy="1245534"/>
              </a:xfrm>
              <a:prstGeom prst="rect">
                <a:avLst/>
              </a:prstGeom>
              <a:blipFill>
                <a:blip r:embed="rId6"/>
                <a:stretch>
                  <a:fillRect l="-3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Rectangle 50"/>
              <p:cNvSpPr/>
              <p:nvPr/>
            </p:nvSpPr>
            <p:spPr>
              <a:xfrm>
                <a:off x="327968" y="5536941"/>
                <a:ext cx="5645072" cy="369332"/>
              </a:xfrm>
              <a:prstGeom prst="rect">
                <a:avLst/>
              </a:prstGeom>
            </p:spPr>
            <p:txBody>
              <a:bodyPr wrap="none">
                <a:spAutoFit/>
              </a:bodyPr>
              <a:lstStyle/>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When the </a:t>
                </a:r>
                <a14:m>
                  <m:oMath xmlns:m="http://schemas.openxmlformats.org/officeDocument/2006/math">
                    <m:r>
                      <a:rPr lang="en-US" altLang="zh-CN" b="0" i="1" smtClean="0">
                        <a:solidFill>
                          <a:srgbClr val="FF0000"/>
                        </a:solidFill>
                        <a:latin typeface="Cambria Math" panose="02040503050406030204" pitchFamily="18" charset="0"/>
                        <a:ea typeface="Segoe UI Historic" panose="020B0502040204020203" pitchFamily="34" charset="0"/>
                        <a:cs typeface="Segoe UI Historic" panose="020B0502040204020203" pitchFamily="34" charset="0"/>
                      </a:rPr>
                      <m:t>𝑅𝐷</m:t>
                    </m:r>
                    <m:r>
                      <a:rPr lang="en-US" altLang="zh-CN" b="0" i="1" smtClean="0">
                        <a:solidFill>
                          <a:srgbClr val="FF0000"/>
                        </a:solidFill>
                        <a:latin typeface="Cambria Math" panose="02040503050406030204" pitchFamily="18" charset="0"/>
                        <a:ea typeface="Segoe UI Historic" panose="020B0502040204020203" pitchFamily="34" charset="0"/>
                        <a:cs typeface="Segoe UI Historic" panose="020B0502040204020203" pitchFamily="34" charset="0"/>
                      </a:rPr>
                      <m:t> &lt;5%</m:t>
                    </m:r>
                  </m:oMath>
                </a14:m>
                <a:r>
                  <a:rPr lang="zh-CN" altLang="en-US" dirty="0" smtClean="0">
                    <a:solidFill>
                      <a:srgbClr val="FF0000"/>
                    </a:solidFill>
                  </a:rPr>
                  <a: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we</a:t>
                </a:r>
                <a:r>
                  <a:rPr lang="en-US" altLang="zh-CN" dirty="0" smtClean="0"/>
                  <a: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consider it’s frequency equal.</a:t>
                </a:r>
                <a:r>
                  <a:rPr lang="zh-CN" altLang="en-US" dirty="0">
                    <a:latin typeface="Segoe UI Historic" panose="020B0502040204020203" pitchFamily="34" charset="0"/>
                    <a:ea typeface="Segoe UI Historic" panose="020B0502040204020203" pitchFamily="34" charset="0"/>
                    <a:cs typeface="Segoe UI Historic" panose="020B0502040204020203" pitchFamily="34" charset="0"/>
                  </a:rPr>
                  <a:t> </a:t>
                </a:r>
              </a:p>
            </p:txBody>
          </p:sp>
        </mc:Choice>
        <mc:Fallback>
          <p:sp>
            <p:nvSpPr>
              <p:cNvPr id="51" name="Rectangle 50"/>
              <p:cNvSpPr>
                <a:spLocks noRot="1" noChangeAspect="1" noMove="1" noResize="1" noEditPoints="1" noAdjustHandles="1" noChangeArrowheads="1" noChangeShapeType="1" noTextEdit="1"/>
              </p:cNvSpPr>
              <p:nvPr/>
            </p:nvSpPr>
            <p:spPr>
              <a:xfrm>
                <a:off x="327968" y="5536941"/>
                <a:ext cx="5645072" cy="369332"/>
              </a:xfrm>
              <a:prstGeom prst="rect">
                <a:avLst/>
              </a:prstGeom>
              <a:blipFill>
                <a:blip r:embed="rId7"/>
                <a:stretch>
                  <a:fillRect l="-972" t="-9836" b="-22951"/>
                </a:stretch>
              </a:blipFill>
            </p:spPr>
            <p:txBody>
              <a:bodyPr/>
              <a:lstStyle/>
              <a:p>
                <a:r>
                  <a:rPr lang="zh-CN" altLang="en-US">
                    <a:noFill/>
                  </a:rPr>
                  <a:t> </a:t>
                </a:r>
              </a:p>
            </p:txBody>
          </p:sp>
        </mc:Fallback>
      </mc:AlternateContent>
      <p:sp>
        <p:nvSpPr>
          <p:cNvPr id="53" name="Rectangle 52"/>
          <p:cNvSpPr/>
          <p:nvPr/>
        </p:nvSpPr>
        <p:spPr>
          <a:xfrm>
            <a:off x="327968" y="5973154"/>
            <a:ext cx="11453724" cy="646331"/>
          </a:xfrm>
          <a:prstGeom prst="rect">
            <a:avLst/>
          </a:prstGeom>
        </p:spPr>
        <p:txBody>
          <a:bodyPr wrap="square">
            <a:spAutoFit/>
          </a:bodyPr>
          <a:lstStyle/>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When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frequency equal, we count every cycle start of RG and PF then take the mean of it’s difference as mean phase shift,  then divide it by RG frequency we get the phase delay percentage.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14405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14" y="140680"/>
            <a:ext cx="3330335"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phase delay</a:t>
            </a:r>
            <a:endParaRPr lang="zh-CN" altLang="en-US" sz="2000" dirty="0" smtClean="0">
              <a:latin typeface="Segoe UI Semibold" panose="020B0702040204020203" pitchFamily="34" charset="0"/>
              <a:cs typeface="Segoe UI Semibold" panose="020B0702040204020203" pitchFamily="34" charset="0"/>
            </a:endParaRPr>
          </a:p>
        </p:txBody>
      </p:sp>
      <p:pic>
        <p:nvPicPr>
          <p:cNvPr id="3074" name="Picture 2" descr="捕获"/>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876" y="2910254"/>
            <a:ext cx="4970626"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14794" y="1184333"/>
            <a:ext cx="10585938" cy="1287212"/>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phase delay let us design the CPG output stick to the rhythm but have certain freedom to meet our demand, ideally we want to get a relationship similar to picture below. However, for different situations the plot varies.</a:t>
            </a:r>
            <a:endParaRPr lang="zh-CN" altLang="en-US" dirty="0" smtClean="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158251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1:</a:t>
            </a:r>
            <a:endParaRPr lang="zh-CN" altLang="en-US" dirty="0">
              <a:latin typeface="Segoe UI Historic" panose="020B0502040204020203" pitchFamily="34" charset="0"/>
              <a:cs typeface="Segoe UI Historic" panose="020B0502040204020203" pitchFamily="34" charset="0"/>
            </a:endParaRPr>
          </a:p>
        </p:txBody>
      </p:sp>
      <p:grpSp>
        <p:nvGrpSpPr>
          <p:cNvPr id="21" name="Group 20"/>
          <p:cNvGrpSpPr/>
          <p:nvPr/>
        </p:nvGrpSpPr>
        <p:grpSpPr>
          <a:xfrm>
            <a:off x="347947" y="1868240"/>
            <a:ext cx="11435164" cy="3285612"/>
            <a:chOff x="347947" y="909878"/>
            <a:chExt cx="11435164" cy="3285612"/>
          </a:xfrm>
        </p:grpSpPr>
        <p:grpSp>
          <p:nvGrpSpPr>
            <p:cNvPr id="16" name="Group 15"/>
            <p:cNvGrpSpPr/>
            <p:nvPr/>
          </p:nvGrpSpPr>
          <p:grpSpPr>
            <a:xfrm>
              <a:off x="347947" y="1217655"/>
              <a:ext cx="11435164" cy="2977835"/>
              <a:chOff x="303665" y="1584586"/>
              <a:chExt cx="11435164" cy="2977835"/>
            </a:xfrm>
          </p:grpSpPr>
          <p:grpSp>
            <p:nvGrpSpPr>
              <p:cNvPr id="12" name="Group 11"/>
              <p:cNvGrpSpPr/>
              <p:nvPr/>
            </p:nvGrpSpPr>
            <p:grpSpPr>
              <a:xfrm>
                <a:off x="303665" y="1617355"/>
                <a:ext cx="3987332" cy="2945066"/>
                <a:chOff x="276232" y="2118516"/>
                <a:chExt cx="4118869" cy="3117817"/>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42" y="2118516"/>
                  <a:ext cx="3718759" cy="2791987"/>
                </a:xfrm>
                <a:prstGeom prst="rect">
                  <a:avLst/>
                </a:prstGeom>
              </p:spPr>
            </p:pic>
            <p:sp>
              <p:nvSpPr>
                <p:cNvPr id="10" name="Rectangle 9"/>
                <p:cNvSpPr/>
                <p:nvPr/>
              </p:nvSpPr>
              <p:spPr>
                <a:xfrm>
                  <a:off x="1510042" y="4910502"/>
                  <a:ext cx="1651248" cy="325831"/>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a:t>
                  </a:r>
                  <a:r>
                    <a:rPr lang="en-US" altLang="zh-CN" sz="1400" dirty="0" smtClean="0">
                      <a:latin typeface="Times New Roman" panose="02020603050405020304" pitchFamily="18" charset="0"/>
                      <a:cs typeface="Times New Roman" panose="02020603050405020304" pitchFamily="18" charset="0"/>
                    </a:rPr>
                    <a:t>mulus</a:t>
                  </a:r>
                  <a:r>
                    <a:rPr lang="en-US" altLang="zh-CN"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11" name="Rectangle 10"/>
                <p:cNvSpPr/>
                <p:nvPr/>
              </p:nvSpPr>
              <p:spPr>
                <a:xfrm>
                  <a:off x="276232" y="2777371"/>
                  <a:ext cx="400110" cy="13747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829" y="1612297"/>
                <a:ext cx="3600000" cy="270282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8829" y="1584586"/>
                <a:ext cx="3600000" cy="2702825"/>
              </a:xfrm>
              <a:prstGeom prst="rect">
                <a:avLst/>
              </a:prstGeom>
            </p:spPr>
          </p:pic>
          <p:sp>
            <p:nvSpPr>
              <p:cNvPr id="15" name="Rectangle 14"/>
              <p:cNvSpPr/>
              <p:nvPr/>
            </p:nvSpPr>
            <p:spPr>
              <a:xfrm>
                <a:off x="5221989" y="4254644"/>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a:t>
                </a:r>
                <a:r>
                  <a:rPr lang="en-US" altLang="zh-CN" sz="1400" dirty="0" smtClean="0">
                    <a:latin typeface="Times New Roman" panose="02020603050405020304" pitchFamily="18" charset="0"/>
                    <a:cs typeface="Times New Roman" panose="02020603050405020304" pitchFamily="18" charset="0"/>
                  </a:rPr>
                  <a:t>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sp>
          <p:nvSpPr>
            <p:cNvPr id="19" name="Rectangle 18"/>
            <p:cNvSpPr/>
            <p:nvPr/>
          </p:nvSpPr>
          <p:spPr>
            <a:xfrm>
              <a:off x="1183315" y="940571"/>
              <a:ext cx="2316596"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Relative frequency difference</a:t>
              </a:r>
              <a:endParaRPr lang="zh-CN" altLang="en-US" sz="1400" dirty="0">
                <a:latin typeface="Times New Roman" panose="02020603050405020304" pitchFamily="18" charset="0"/>
                <a:cs typeface="Times New Roman" panose="02020603050405020304" pitchFamily="18" charset="0"/>
              </a:endParaRPr>
            </a:p>
          </p:txBody>
        </p:sp>
        <p:sp>
          <p:nvSpPr>
            <p:cNvPr id="20" name="Rectangle 19"/>
            <p:cNvSpPr/>
            <p:nvPr/>
          </p:nvSpPr>
          <p:spPr>
            <a:xfrm>
              <a:off x="7612567" y="909878"/>
              <a:ext cx="96853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Phase shift</a:t>
              </a: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2" name="Rectangle 21"/>
              <p:cNvSpPr/>
              <p:nvPr/>
            </p:nvSpPr>
            <p:spPr>
              <a:xfrm>
                <a:off x="618997" y="710753"/>
                <a:ext cx="11164114" cy="923330"/>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When we determined an oscillation frequency (</a:t>
                </a:r>
                <a14:m>
                  <m:oMath xmlns:m="http://schemas.openxmlformats.org/officeDocument/2006/math">
                    <m:sSub>
                      <m:sSubPr>
                        <m:ctrlPr>
                          <a:rPr lang="en-US" altLang="zh-CN">
                            <a:latin typeface="Segoe UI Historic" panose="020B0502040204020203" pitchFamily="34" charset="0"/>
                            <a:ea typeface="Segoe UI Historic" panose="020B0502040204020203" pitchFamily="34" charset="0"/>
                            <a:cs typeface="Segoe UI Historic" panose="020B0502040204020203" pitchFamily="34" charset="0"/>
                          </a:rPr>
                        </m:ctrlPr>
                      </m:sSubPr>
                      <m:e>
                        <m:r>
                          <a:rPr lang="en-US" altLang="zh-CN">
                            <a:latin typeface="Segoe UI Historic" panose="020B0502040204020203" pitchFamily="34" charset="0"/>
                            <a:ea typeface="Segoe UI Historic" panose="020B0502040204020203" pitchFamily="34" charset="0"/>
                            <a:cs typeface="Segoe UI Historic" panose="020B0502040204020203" pitchFamily="34" charset="0"/>
                          </a:rPr>
                          <m:t>𝑓</m:t>
                        </m:r>
                      </m:e>
                      <m:sub>
                        <m:r>
                          <a:rPr lang="en-US" altLang="zh-CN">
                            <a:latin typeface="Segoe UI Historic" panose="020B0502040204020203" pitchFamily="34" charset="0"/>
                            <a:ea typeface="Segoe UI Historic" panose="020B0502040204020203" pitchFamily="34" charset="0"/>
                            <a:cs typeface="Segoe UI Historic" panose="020B0502040204020203" pitchFamily="34" charset="0"/>
                          </a:rPr>
                          <m:t>𝑅𝐺</m:t>
                        </m:r>
                      </m:sub>
                    </m:sSub>
                  </m:oMath>
                </a14:m>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is constant) how strong connections between RG and PF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C&gt;0.1</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and signal into the PF influence the phase delay.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D1 = 3; Gw = 0.1]</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mc:Choice>
        <mc:Fallback>
          <p:sp>
            <p:nvSpPr>
              <p:cNvPr id="22" name="Rectangle 21"/>
              <p:cNvSpPr>
                <a:spLocks noRot="1" noChangeAspect="1" noMove="1" noResize="1" noEditPoints="1" noAdjustHandles="1" noChangeArrowheads="1" noChangeShapeType="1" noTextEdit="1"/>
              </p:cNvSpPr>
              <p:nvPr/>
            </p:nvSpPr>
            <p:spPr>
              <a:xfrm>
                <a:off x="618997" y="710753"/>
                <a:ext cx="11164114" cy="923330"/>
              </a:xfrm>
              <a:prstGeom prst="rect">
                <a:avLst/>
              </a:prstGeom>
              <a:blipFill>
                <a:blip r:embed="rId6"/>
                <a:stretch>
                  <a:fillRect l="-492" b="-4636"/>
                </a:stretch>
              </a:blipFill>
            </p:spPr>
            <p:txBody>
              <a:bodyPr/>
              <a:lstStyle/>
              <a:p>
                <a:r>
                  <a:rPr lang="zh-CN" altLang="en-US">
                    <a:noFill/>
                  </a:rPr>
                  <a:t> </a:t>
                </a:r>
              </a:p>
            </p:txBody>
          </p:sp>
        </mc:Fallback>
      </mc:AlternateContent>
      <p:sp>
        <p:nvSpPr>
          <p:cNvPr id="24" name="Rectangle 23"/>
          <p:cNvSpPr/>
          <p:nvPr/>
        </p:nvSpPr>
        <p:spPr>
          <a:xfrm>
            <a:off x="1429400" y="5553994"/>
            <a:ext cx="8963107"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connection between RG and PF gets stronger, the phase delay disappear. </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82532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995" y="1484549"/>
            <a:ext cx="5575501" cy="4186000"/>
          </a:xfrm>
          <a:prstGeom prst="rect">
            <a:avLst/>
          </a:prstGeom>
        </p:spPr>
      </p:pic>
      <p:grpSp>
        <p:nvGrpSpPr>
          <p:cNvPr id="8" name="Group 7"/>
          <p:cNvGrpSpPr/>
          <p:nvPr/>
        </p:nvGrpSpPr>
        <p:grpSpPr>
          <a:xfrm>
            <a:off x="281354" y="894250"/>
            <a:ext cx="5334000" cy="4682637"/>
            <a:chOff x="246185" y="1105265"/>
            <a:chExt cx="5334000" cy="468263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85" y="1263527"/>
              <a:ext cx="5334000" cy="4524375"/>
            </a:xfrm>
            <a:prstGeom prst="rect">
              <a:avLst/>
            </a:prstGeom>
          </p:spPr>
        </p:pic>
        <p:sp>
          <p:nvSpPr>
            <p:cNvPr id="7" name="Rectangle 6"/>
            <p:cNvSpPr/>
            <p:nvPr/>
          </p:nvSpPr>
          <p:spPr>
            <a:xfrm>
              <a:off x="246185" y="1105265"/>
              <a:ext cx="5334000" cy="6883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9" name="Rectangle 8"/>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1:</a:t>
            </a:r>
            <a:endParaRPr lang="zh-CN" altLang="en-US" dirty="0">
              <a:latin typeface="Segoe UI Historic" panose="020B0502040204020203" pitchFamily="34" charset="0"/>
              <a:cs typeface="Segoe UI Historic" panose="020B0502040204020203" pitchFamily="34" charset="0"/>
            </a:endParaRPr>
          </a:p>
        </p:txBody>
      </p:sp>
      <p:sp>
        <p:nvSpPr>
          <p:cNvPr id="10" name="Rectangle 9"/>
          <p:cNvSpPr/>
          <p:nvPr/>
        </p:nvSpPr>
        <p:spPr>
          <a:xfrm>
            <a:off x="4171090" y="472897"/>
            <a:ext cx="3504595"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Phase delay Vs Phase Ratio</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Rectangle 10"/>
          <p:cNvSpPr/>
          <p:nvPr/>
        </p:nvSpPr>
        <p:spPr>
          <a:xfrm>
            <a:off x="1978572" y="976718"/>
            <a:ext cx="1810913"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Animate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Rectangle 11"/>
          <p:cNvSpPr/>
          <p:nvPr/>
        </p:nvSpPr>
        <p:spPr>
          <a:xfrm>
            <a:off x="8057290" y="976718"/>
            <a:ext cx="1810913" cy="456215"/>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Final result</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Rectangle 12"/>
          <p:cNvSpPr/>
          <p:nvPr/>
        </p:nvSpPr>
        <p:spPr>
          <a:xfrm>
            <a:off x="3116330" y="6080708"/>
            <a:ext cx="4940960"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Larger C value shrink the phase delay range.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515172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978" y="4777200"/>
            <a:ext cx="3117937" cy="2080800"/>
          </a:xfrm>
          <a:prstGeom prst="rect">
            <a:avLst/>
          </a:prstGeom>
        </p:spPr>
      </p:pic>
      <p:sp>
        <p:nvSpPr>
          <p:cNvPr id="4" name="Rectangle 3"/>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2:</a:t>
            </a:r>
            <a:endParaRPr lang="zh-CN" altLang="en-US" dirty="0">
              <a:latin typeface="Segoe UI Historic" panose="020B0502040204020203" pitchFamily="34" charset="0"/>
              <a:cs typeface="Segoe UI Historic" panose="020B0502040204020203" pitchFamily="34" charset="0"/>
            </a:endParaRPr>
          </a:p>
        </p:txBody>
      </p:sp>
      <mc:AlternateContent xmlns:mc="http://schemas.openxmlformats.org/markup-compatibility/2006">
        <mc:Choice xmlns:a14="http://schemas.microsoft.com/office/drawing/2010/main" Requires="a14">
          <p:sp>
            <p:nvSpPr>
              <p:cNvPr id="22" name="Rectangle 21"/>
              <p:cNvSpPr/>
              <p:nvPr/>
            </p:nvSpPr>
            <p:spPr>
              <a:xfrm>
                <a:off x="618997" y="736298"/>
                <a:ext cx="11164114" cy="923330"/>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we determined an oscillation frequency (</a:t>
                </a:r>
                <a14:m>
                  <m:oMath xmlns:m="http://schemas.openxmlformats.org/officeDocument/2006/math">
                    <m:sSub>
                      <m:sSubPr>
                        <m:ctrlPr>
                          <a:rPr lang="en-US" altLang="zh-CN"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b="0" i="1" smtClean="0">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is constant) how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weak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connections between RG and PF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C&lt;0.2)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and signal into the PF influence the phase delay.  [ D1 = 3; Gw = 0.1]</a:t>
                </a:r>
                <a:endParaRPr lang="zh-CN" altLang="en-US" dirty="0">
                  <a:latin typeface="Segoe UI Historic" panose="020B0502040204020203" pitchFamily="34" charset="0"/>
                  <a:cs typeface="Segoe UI Historic" panose="020B0502040204020203" pitchFamily="34" charset="0"/>
                </a:endParaRPr>
              </a:p>
            </p:txBody>
          </p:sp>
        </mc:Choice>
        <mc:Fallback>
          <p:sp>
            <p:nvSpPr>
              <p:cNvPr id="22" name="Rectangle 21"/>
              <p:cNvSpPr>
                <a:spLocks noRot="1" noChangeAspect="1" noMove="1" noResize="1" noEditPoints="1" noAdjustHandles="1" noChangeArrowheads="1" noChangeShapeType="1" noTextEdit="1"/>
              </p:cNvSpPr>
              <p:nvPr/>
            </p:nvSpPr>
            <p:spPr>
              <a:xfrm>
                <a:off x="618997" y="736298"/>
                <a:ext cx="11164114" cy="923330"/>
              </a:xfrm>
              <a:prstGeom prst="rect">
                <a:avLst/>
              </a:prstGeom>
              <a:blipFill>
                <a:blip r:embed="rId4"/>
                <a:stretch>
                  <a:fillRect l="-492" r="-601" b="-4636"/>
                </a:stretch>
              </a:blipFill>
            </p:spPr>
            <p:txBody>
              <a:bodyPr/>
              <a:lstStyle/>
              <a:p>
                <a:r>
                  <a:rPr lang="zh-CN" altLang="en-US">
                    <a:noFill/>
                  </a:rPr>
                  <a:t> </a:t>
                </a:r>
              </a:p>
            </p:txBody>
          </p:sp>
        </mc:Fallback>
      </mc:AlternateContent>
      <p:grpSp>
        <p:nvGrpSpPr>
          <p:cNvPr id="17" name="Group 16"/>
          <p:cNvGrpSpPr/>
          <p:nvPr/>
        </p:nvGrpSpPr>
        <p:grpSpPr>
          <a:xfrm>
            <a:off x="347947" y="1689413"/>
            <a:ext cx="11435164" cy="3268559"/>
            <a:chOff x="347947" y="909878"/>
            <a:chExt cx="11435164" cy="3268559"/>
          </a:xfrm>
        </p:grpSpPr>
        <p:grpSp>
          <p:nvGrpSpPr>
            <p:cNvPr id="18" name="Group 17"/>
            <p:cNvGrpSpPr/>
            <p:nvPr/>
          </p:nvGrpSpPr>
          <p:grpSpPr>
            <a:xfrm>
              <a:off x="347947" y="1217655"/>
              <a:ext cx="11435164" cy="2960782"/>
              <a:chOff x="303665" y="1584586"/>
              <a:chExt cx="11435164" cy="2960782"/>
            </a:xfrm>
          </p:grpSpPr>
          <p:grpSp>
            <p:nvGrpSpPr>
              <p:cNvPr id="25" name="Group 24"/>
              <p:cNvGrpSpPr/>
              <p:nvPr/>
            </p:nvGrpSpPr>
            <p:grpSpPr>
              <a:xfrm>
                <a:off x="303665" y="1617355"/>
                <a:ext cx="3943687" cy="2928013"/>
                <a:chOff x="276232" y="2118516"/>
                <a:chExt cx="4073784" cy="3099764"/>
              </a:xfrm>
            </p:grpSpPr>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26" y="2118516"/>
                  <a:ext cx="3628590" cy="2791987"/>
                </a:xfrm>
                <a:prstGeom prst="rect">
                  <a:avLst/>
                </a:prstGeom>
              </p:spPr>
            </p:pic>
            <p:sp>
              <p:nvSpPr>
                <p:cNvPr id="30" name="Rectangle 29"/>
                <p:cNvSpPr/>
                <p:nvPr/>
              </p:nvSpPr>
              <p:spPr>
                <a:xfrm>
                  <a:off x="1282772" y="4910503"/>
                  <a:ext cx="1830950"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Descending 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31" name="Rectangle 30"/>
                <p:cNvSpPr/>
                <p:nvPr/>
              </p:nvSpPr>
              <p:spPr>
                <a:xfrm>
                  <a:off x="276232" y="2777371"/>
                  <a:ext cx="400110" cy="13747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gr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8829" y="1612297"/>
                <a:ext cx="3600000" cy="2702824"/>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8829" y="1584586"/>
                <a:ext cx="3600000" cy="2702824"/>
              </a:xfrm>
              <a:prstGeom prst="rect">
                <a:avLst/>
              </a:prstGeom>
            </p:spPr>
          </p:pic>
          <p:sp>
            <p:nvSpPr>
              <p:cNvPr id="28" name="Rectangle 27"/>
              <p:cNvSpPr/>
              <p:nvPr/>
            </p:nvSpPr>
            <p:spPr>
              <a:xfrm>
                <a:off x="5135008" y="4254644"/>
                <a:ext cx="1772478" cy="290724"/>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Descending 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sp>
          <p:nvSpPr>
            <p:cNvPr id="23" name="Rectangle 22"/>
            <p:cNvSpPr/>
            <p:nvPr/>
          </p:nvSpPr>
          <p:spPr>
            <a:xfrm>
              <a:off x="1183315" y="940571"/>
              <a:ext cx="2316596"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Relative frequency difference</a:t>
              </a:r>
              <a:endParaRPr lang="zh-CN" altLang="en-US" sz="1400" dirty="0">
                <a:latin typeface="Times New Roman" panose="02020603050405020304" pitchFamily="18" charset="0"/>
                <a:cs typeface="Times New Roman" panose="02020603050405020304" pitchFamily="18" charset="0"/>
              </a:endParaRPr>
            </a:p>
          </p:txBody>
        </p:sp>
        <p:sp>
          <p:nvSpPr>
            <p:cNvPr id="24" name="Rectangle 23"/>
            <p:cNvSpPr/>
            <p:nvPr/>
          </p:nvSpPr>
          <p:spPr>
            <a:xfrm>
              <a:off x="7612567" y="909878"/>
              <a:ext cx="96853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Phase shift</a:t>
              </a:r>
              <a:endParaRPr lang="zh-CN" altLang="en-US" sz="1400" dirty="0">
                <a:latin typeface="Times New Roman" panose="02020603050405020304" pitchFamily="18" charset="0"/>
                <a:cs typeface="Times New Roman" panose="02020603050405020304" pitchFamily="18" charset="0"/>
              </a:endParaRPr>
            </a:p>
          </p:txBody>
        </p:sp>
      </p:grpSp>
      <p:pic>
        <p:nvPicPr>
          <p:cNvPr id="33" name="Picture 32"/>
          <p:cNvPicPr>
            <a:picLocks noChangeAspect="1"/>
          </p:cNvPicPr>
          <p:nvPr/>
        </p:nvPicPr>
        <p:blipFill rotWithShape="1">
          <a:blip r:embed="rId8" cstate="print">
            <a:extLst>
              <a:ext uri="{28A0092B-C50C-407E-A947-70E740481C1C}">
                <a14:useLocalDpi xmlns:a14="http://schemas.microsoft.com/office/drawing/2010/main" val="0"/>
              </a:ext>
            </a:extLst>
          </a:blip>
          <a:srcRect l="7780" r="6844"/>
          <a:stretch/>
        </p:blipFill>
        <p:spPr>
          <a:xfrm>
            <a:off x="9376845" y="4727726"/>
            <a:ext cx="2661237" cy="2080222"/>
          </a:xfrm>
          <a:prstGeom prst="rect">
            <a:avLst/>
          </a:prstGeom>
        </p:spPr>
      </p:pic>
      <p:cxnSp>
        <p:nvCxnSpPr>
          <p:cNvPr id="3" name="Straight Arrow Connector 2"/>
          <p:cNvCxnSpPr/>
          <p:nvPr/>
        </p:nvCxnSpPr>
        <p:spPr>
          <a:xfrm flipV="1">
            <a:off x="10506808" y="2652308"/>
            <a:ext cx="0" cy="207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18997" y="5238572"/>
            <a:ext cx="4937646" cy="1338828"/>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connection between RG and PF is weak, high inputs to PF will disrupt the rhythm of it.</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7" name="Straight Arrow Connector 6"/>
          <p:cNvCxnSpPr>
            <a:stCxn id="5" idx="0"/>
          </p:cNvCxnSpPr>
          <p:nvPr/>
        </p:nvCxnSpPr>
        <p:spPr>
          <a:xfrm flipH="1" flipV="1">
            <a:off x="6318779" y="3286843"/>
            <a:ext cx="1229168" cy="1490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p:cNvSpPr/>
              <p:nvPr/>
            </p:nvSpPr>
            <p:spPr>
              <a:xfrm>
                <a:off x="6309793" y="3872913"/>
                <a:ext cx="750270" cy="523220"/>
              </a:xfrm>
              <a:prstGeom prst="rect">
                <a:avLst/>
              </a:prstGeom>
            </p:spPr>
            <p:txBody>
              <a:bodyPr wrap="none">
                <a:spAutoFit/>
              </a:bodyPr>
              <a:lstStyle/>
              <a:p>
                <a14:m>
                  <m:oMath xmlns:m="http://schemas.openxmlformats.org/officeDocument/2006/math">
                    <m:sSub>
                      <m:sSubPr>
                        <m:ctrlP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zh-CN" altLang="en-US" dirty="0" smtClean="0"/>
                  <a:t> </a:t>
                </a:r>
                <a:r>
                  <a:rPr lang="en-US" altLang="zh-CN" sz="1000" dirty="0" smtClean="0"/>
                  <a:t>= 1.3</a:t>
                </a:r>
              </a:p>
              <a:p>
                <a14:m>
                  <m:oMath xmlns:m="http://schemas.openxmlformats.org/officeDocument/2006/math">
                    <m:sSub>
                      <m:sSubPr>
                        <m:ctrlPr>
                          <a:rPr lang="en-US" altLang="zh-CN" sz="10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zh-CN" altLang="en-US" sz="1000" dirty="0" smtClean="0"/>
                  <a:t> </a:t>
                </a:r>
                <a:r>
                  <a:rPr lang="en-US" altLang="zh-CN" sz="1000" dirty="0" smtClean="0"/>
                  <a:t>= </a:t>
                </a:r>
                <a:r>
                  <a:rPr lang="en-US" altLang="zh-CN" sz="1000" dirty="0" smtClean="0"/>
                  <a:t>1.33</a:t>
                </a:r>
                <a:endParaRPr lang="zh-CN" altLang="en-US" sz="1000" dirty="0"/>
              </a:p>
            </p:txBody>
          </p:sp>
        </mc:Choice>
        <mc:Fallback>
          <p:sp>
            <p:nvSpPr>
              <p:cNvPr id="35" name="Rectangle 34"/>
              <p:cNvSpPr>
                <a:spLocks noRot="1" noChangeAspect="1" noMove="1" noResize="1" noEditPoints="1" noAdjustHandles="1" noChangeArrowheads="1" noChangeShapeType="1" noTextEdit="1"/>
              </p:cNvSpPr>
              <p:nvPr/>
            </p:nvSpPr>
            <p:spPr>
              <a:xfrm>
                <a:off x="6309793" y="3872913"/>
                <a:ext cx="750270" cy="523220"/>
              </a:xfrm>
              <a:prstGeom prst="rect">
                <a:avLst/>
              </a:prstGeom>
              <a:blipFill>
                <a:blip r:embed="rId9"/>
                <a:stretch>
                  <a:fillRect b="-6977"/>
                </a:stretch>
              </a:blipFill>
            </p:spPr>
            <p:txBody>
              <a:bodyPr/>
              <a:lstStyle/>
              <a:p>
                <a:r>
                  <a:rPr lang="zh-CN" altLang="en-US">
                    <a:noFill/>
                  </a:rPr>
                  <a:t> </a:t>
                </a:r>
              </a:p>
            </p:txBody>
          </p:sp>
        </mc:Fallback>
      </mc:AlternateContent>
      <p:sp>
        <p:nvSpPr>
          <p:cNvPr id="37" name="TextBox 36"/>
          <p:cNvSpPr txBox="1"/>
          <p:nvPr/>
        </p:nvSpPr>
        <p:spPr>
          <a:xfrm>
            <a:off x="6748318" y="3521934"/>
            <a:ext cx="893193" cy="400110"/>
          </a:xfrm>
          <a:prstGeom prst="rect">
            <a:avLst/>
          </a:prstGeom>
          <a:noFill/>
        </p:spPr>
        <p:txBody>
          <a:bodyPr wrap="none" rtlCol="0">
            <a:spAutoFit/>
          </a:bodyPr>
          <a:lstStyle/>
          <a:p>
            <a:r>
              <a:rPr lang="en-US" altLang="zh-CN" sz="1000" dirty="0" smtClean="0">
                <a:latin typeface="Segoe UI Semibold" panose="020B0702040204020203" pitchFamily="34" charset="0"/>
                <a:cs typeface="Segoe UI Semibold" panose="020B0702040204020203" pitchFamily="34" charset="0"/>
              </a:rPr>
              <a:t>PD = 2.64%</a:t>
            </a:r>
          </a:p>
          <a:p>
            <a:r>
              <a:rPr lang="en-US" altLang="zh-CN" sz="1000" dirty="0" smtClean="0">
                <a:latin typeface="Segoe UI Semibold" panose="020B0702040204020203" pitchFamily="34" charset="0"/>
                <a:cs typeface="Segoe UI Semibold" panose="020B0702040204020203" pitchFamily="34" charset="0"/>
              </a:rPr>
              <a:t>PS = 19.85%</a:t>
            </a:r>
            <a:endParaRPr lang="zh-CN" altLang="en-US" sz="1000" dirty="0">
              <a:latin typeface="Segoe UI Semibold" panose="020B0702040204020203" pitchFamily="34" charset="0"/>
              <a:cs typeface="Segoe UI Semibold" panose="020B0702040204020203" pitchFamily="34" charset="0"/>
            </a:endParaRPr>
          </a:p>
        </p:txBody>
      </p:sp>
      <p:cxnSp>
        <p:nvCxnSpPr>
          <p:cNvPr id="39" name="Straight Arrow Connector 38"/>
          <p:cNvCxnSpPr/>
          <p:nvPr/>
        </p:nvCxnSpPr>
        <p:spPr>
          <a:xfrm flipH="1">
            <a:off x="7060063" y="3950872"/>
            <a:ext cx="2903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1090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1354" y="894250"/>
            <a:ext cx="5334000" cy="4693321"/>
            <a:chOff x="281354" y="894250"/>
            <a:chExt cx="5334000" cy="469332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1063196"/>
              <a:ext cx="5334000" cy="4524375"/>
            </a:xfrm>
            <a:prstGeom prst="rect">
              <a:avLst/>
            </a:prstGeom>
          </p:spPr>
        </p:pic>
        <p:sp>
          <p:nvSpPr>
            <p:cNvPr id="7" name="Rectangle 6"/>
            <p:cNvSpPr/>
            <p:nvPr/>
          </p:nvSpPr>
          <p:spPr>
            <a:xfrm>
              <a:off x="281354" y="894250"/>
              <a:ext cx="5334000" cy="6883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9" name="Rectangle 8"/>
          <p:cNvSpPr/>
          <p:nvPr/>
        </p:nvSpPr>
        <p:spPr>
          <a:xfrm>
            <a:off x="199035" y="190043"/>
            <a:ext cx="11732989" cy="369332"/>
          </a:xfrm>
          <a:prstGeom prst="rect">
            <a:avLst/>
          </a:prstGeom>
        </p:spPr>
        <p:txBody>
          <a:bodyPr wrap="square">
            <a:spAutoFit/>
          </a:bodyPr>
          <a:lstStyle/>
          <a:p>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Situation 2:</a:t>
            </a:r>
            <a:endParaRPr lang="zh-CN" altLang="en-US" dirty="0">
              <a:latin typeface="Segoe UI Historic" panose="020B0502040204020203" pitchFamily="34" charset="0"/>
              <a:cs typeface="Segoe UI Historic" panose="020B0502040204020203" pitchFamily="34" charset="0"/>
            </a:endParaRPr>
          </a:p>
        </p:txBody>
      </p:sp>
      <p:sp>
        <p:nvSpPr>
          <p:cNvPr id="10" name="Rectangle 9"/>
          <p:cNvSpPr/>
          <p:nvPr/>
        </p:nvSpPr>
        <p:spPr>
          <a:xfrm>
            <a:off x="4171090" y="472897"/>
            <a:ext cx="3504595"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Phase delay Vs Phase Ratio</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Rectangle 10"/>
          <p:cNvSpPr/>
          <p:nvPr/>
        </p:nvSpPr>
        <p:spPr>
          <a:xfrm>
            <a:off x="1978572" y="976718"/>
            <a:ext cx="1810913"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Animate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Rectangle 11"/>
          <p:cNvSpPr/>
          <p:nvPr/>
        </p:nvSpPr>
        <p:spPr>
          <a:xfrm>
            <a:off x="8057290" y="976718"/>
            <a:ext cx="1810913" cy="456215"/>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Final result</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995" y="1484549"/>
            <a:ext cx="5575501" cy="4186000"/>
          </a:xfrm>
          <a:prstGeom prst="rect">
            <a:avLst/>
          </a:prstGeom>
        </p:spPr>
      </p:pic>
      <p:sp>
        <p:nvSpPr>
          <p:cNvPr id="13" name="Rectangle 12"/>
          <p:cNvSpPr/>
          <p:nvPr/>
        </p:nvSpPr>
        <p:spPr>
          <a:xfrm>
            <a:off x="3265799" y="6004914"/>
            <a:ext cx="4940960" cy="507831"/>
          </a:xfrm>
          <a:prstGeom prst="rect">
            <a:avLst/>
          </a:prstGeom>
        </p:spPr>
        <p:txBody>
          <a:bodyPr wrap="square">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Larger C value shrink the phase delay range.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185949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676</Words>
  <Application>Microsoft Office PowerPoint</Application>
  <PresentationFormat>Widescreen</PresentationFormat>
  <Paragraphs>108</Paragraphs>
  <Slides>15</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等线</vt:lpstr>
      <vt:lpstr>等线 Light</vt:lpstr>
      <vt:lpstr>Arial</vt:lpstr>
      <vt:lpstr>Cambria Math</vt:lpstr>
      <vt:lpstr>Segoe UI Black</vt:lpstr>
      <vt:lpstr>Segoe UI Historic</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Kaiyu Deng</dc:creator>
  <cp:lastModifiedBy>Kaiyu Deng</cp:lastModifiedBy>
  <cp:revision>134</cp:revision>
  <dcterms:created xsi:type="dcterms:W3CDTF">2021-02-14T18:43:24Z</dcterms:created>
  <dcterms:modified xsi:type="dcterms:W3CDTF">2021-02-15T08:04:07Z</dcterms:modified>
</cp:coreProperties>
</file>